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6858000" cx="12192000"/>
  <p:notesSz cx="6858000" cy="9144000"/>
  <p:embeddedFontLst>
    <p:embeddedFont>
      <p:font typeface="Average"/>
      <p:regular r:id="rId28"/>
    </p:embeddedFont>
    <p:embeddedFont>
      <p:font typeface="Oswal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1" roundtripDataSignature="AMtx7mhOL6xhLOXT4oQy5ssDIi2ioNe++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Average-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swald-regular.fntdata"/><Relationship Id="rId7" Type="http://schemas.openxmlformats.org/officeDocument/2006/relationships/slide" Target="slides/slide3.xml"/><Relationship Id="rId8" Type="http://schemas.openxmlformats.org/officeDocument/2006/relationships/slide" Target="slides/slide4.xml"/><Relationship Id="rId31" Type="http://customschemas.google.com/relationships/presentationmetadata" Target="metadata"/><Relationship Id="rId30" Type="http://schemas.openxmlformats.org/officeDocument/2006/relationships/font" Target="fonts/Oswald-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3.png>
</file>

<file path=ppt/media/image14.png>
</file>

<file path=ppt/media/image2.jpg>
</file>

<file path=ppt/media/image3.jp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 name="Google Shape;6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b78db11cc8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b78db11cc8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highlight>
                  <a:srgbClr val="D9D2E9"/>
                </a:highlight>
              </a:rPr>
              <a:t>Now I am going to demo how we </a:t>
            </a:r>
            <a:r>
              <a:rPr lang="en-US">
                <a:highlight>
                  <a:srgbClr val="D9D2E9"/>
                </a:highlight>
              </a:rPr>
              <a:t>collect</a:t>
            </a:r>
            <a:r>
              <a:rPr lang="en-US">
                <a:highlight>
                  <a:srgbClr val="D9D2E9"/>
                </a:highlight>
              </a:rPr>
              <a:t> the data that our API and Front-end manage and display.</a:t>
            </a:r>
            <a:endParaRPr>
              <a:highlight>
                <a:srgbClr val="D9D2E9"/>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083bf554d_2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083bf554d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highlight>
                  <a:srgbClr val="D9D2E9"/>
                </a:highlight>
              </a:rPr>
              <a:t>This diagram shows the process for generating </a:t>
            </a:r>
            <a:r>
              <a:rPr lang="en-US">
                <a:highlight>
                  <a:srgbClr val="D9D2E9"/>
                </a:highlight>
              </a:rPr>
              <a:t>training</a:t>
            </a:r>
            <a:r>
              <a:rPr lang="en-US">
                <a:highlight>
                  <a:srgbClr val="D9D2E9"/>
                </a:highlight>
              </a:rPr>
              <a:t> data from our existing recycling footage from TJ Disposals.</a:t>
            </a:r>
            <a:endParaRPr>
              <a:highlight>
                <a:srgbClr val="D9D2E9"/>
              </a:highlight>
            </a:endParaRPr>
          </a:p>
          <a:p>
            <a:pPr indent="0" lvl="0" marL="0" rtl="0" algn="l">
              <a:spcBef>
                <a:spcPts val="0"/>
              </a:spcBef>
              <a:spcAft>
                <a:spcPts val="0"/>
              </a:spcAft>
              <a:buNone/>
            </a:pPr>
            <a:r>
              <a:t/>
            </a:r>
            <a:endParaRPr>
              <a:highlight>
                <a:srgbClr val="D9D2E9"/>
              </a:highlight>
            </a:endParaRPr>
          </a:p>
          <a:p>
            <a:pPr indent="0" lvl="0" marL="0" rtl="0" algn="l">
              <a:spcBef>
                <a:spcPts val="0"/>
              </a:spcBef>
              <a:spcAft>
                <a:spcPts val="0"/>
              </a:spcAft>
              <a:buNone/>
            </a:pPr>
            <a:r>
              <a:rPr lang="en-US">
                <a:highlight>
                  <a:srgbClr val="D9D2E9"/>
                </a:highlight>
              </a:rPr>
              <a:t>Footage is broken into frames, those frames are grouped into bin tips, and then stored for training.</a:t>
            </a:r>
            <a:endParaRPr>
              <a:highlight>
                <a:srgbClr val="D9D2E9"/>
              </a:highlight>
            </a:endParaRPr>
          </a:p>
          <a:p>
            <a:pPr indent="0" lvl="0" marL="0" rtl="0" algn="l">
              <a:spcBef>
                <a:spcPts val="0"/>
              </a:spcBef>
              <a:spcAft>
                <a:spcPts val="0"/>
              </a:spcAft>
              <a:buNone/>
            </a:pPr>
            <a:r>
              <a:t/>
            </a:r>
            <a:endParaRPr>
              <a:highlight>
                <a:srgbClr val="D9D2E9"/>
              </a:highlight>
            </a:endParaRPr>
          </a:p>
          <a:p>
            <a:pPr indent="0" lvl="0" marL="0" rtl="0" algn="l">
              <a:spcBef>
                <a:spcPts val="0"/>
              </a:spcBef>
              <a:spcAft>
                <a:spcPts val="0"/>
              </a:spcAft>
              <a:buNone/>
            </a:pPr>
            <a:r>
              <a:rPr lang="en-US">
                <a:highlight>
                  <a:srgbClr val="D9D2E9"/>
                </a:highlight>
              </a:rPr>
              <a:t>Prairie Robotics sends those frames to super annotate to get annotations.</a:t>
            </a:r>
            <a:endParaRPr>
              <a:highlight>
                <a:srgbClr val="D9D2E9"/>
              </a:highlight>
            </a:endParaRPr>
          </a:p>
          <a:p>
            <a:pPr indent="0" lvl="0" marL="0" rtl="0" algn="l">
              <a:spcBef>
                <a:spcPts val="0"/>
              </a:spcBef>
              <a:spcAft>
                <a:spcPts val="0"/>
              </a:spcAft>
              <a:buNone/>
            </a:pPr>
            <a:r>
              <a:t/>
            </a:r>
            <a:endParaRPr>
              <a:highlight>
                <a:srgbClr val="D9D2E9"/>
              </a:highlight>
            </a:endParaRPr>
          </a:p>
          <a:p>
            <a:pPr indent="0" lvl="0" marL="0" rtl="0" algn="l">
              <a:spcBef>
                <a:spcPts val="0"/>
              </a:spcBef>
              <a:spcAft>
                <a:spcPts val="0"/>
              </a:spcAft>
              <a:buNone/>
            </a:pPr>
            <a:r>
              <a:rPr lang="en-US">
                <a:highlight>
                  <a:srgbClr val="D9D2E9"/>
                </a:highlight>
              </a:rPr>
              <a:t>Annotated </a:t>
            </a:r>
            <a:r>
              <a:rPr lang="en-US">
                <a:highlight>
                  <a:srgbClr val="D9D2E9"/>
                </a:highlight>
              </a:rPr>
              <a:t>images</a:t>
            </a:r>
            <a:r>
              <a:rPr lang="en-US">
                <a:highlight>
                  <a:srgbClr val="D9D2E9"/>
                </a:highlight>
              </a:rPr>
              <a:t> are ready for use in training object segmentation </a:t>
            </a:r>
            <a:r>
              <a:rPr lang="en-US">
                <a:highlight>
                  <a:srgbClr val="D9D2E9"/>
                </a:highlight>
              </a:rPr>
              <a:t>tracking and contaminant classification models.</a:t>
            </a:r>
            <a:endParaRPr>
              <a:highlight>
                <a:srgbClr val="D9D2E9"/>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b78db11cc8_1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b78db11cc8_1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We have recently changed our camera angles to improve data quality and general </a:t>
            </a:r>
            <a:r>
              <a:rPr lang="en-US"/>
              <a:t>usefulness.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The video on the left shows the old input angle, while the right video shows our new standard.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bf306c854d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bf306c854d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This is an example of footage collected by the rear camera mounted within a </a:t>
            </a:r>
            <a:r>
              <a:rPr lang="en-US"/>
              <a:t>recycling</a:t>
            </a:r>
            <a:r>
              <a:rPr lang="en-US"/>
              <a:t> collection vehicle.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b78db11cc8_1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b78db11cc8_1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We used to crop the old angle to the top corner. We then trained a model to predict if a bin was present based on that corner shot.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b78db11cc8_1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b78db11cc8_1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Using some basic logic and the predictions from our bin detection model we could generate frames and group them into bin tips based on the detection of a raised bin.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b78db11cc8_1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b78db11cc8_1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highlight>
                  <a:srgbClr val="D9D2E9"/>
                </a:highlight>
              </a:rPr>
              <a:t>We can take that footage and decompose it into frames, and then group those frames into bin tips using our bin detection model.</a:t>
            </a:r>
            <a:endParaRPr>
              <a:highlight>
                <a:srgbClr val="D9D2E9"/>
              </a:high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c083bf554d_2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c083bf554d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highlight>
                  <a:srgbClr val="D9D2E9"/>
                </a:highlight>
              </a:rPr>
              <a:t>Our production pipeline is how bin tips will be </a:t>
            </a:r>
            <a:r>
              <a:rPr lang="en-US">
                <a:highlight>
                  <a:srgbClr val="D9D2E9"/>
                </a:highlight>
              </a:rPr>
              <a:t>inferenced. This pipeline will also supersede the training pipeline and become our only process for collecting training data in the future.</a:t>
            </a:r>
            <a:endParaRPr>
              <a:highlight>
                <a:srgbClr val="D9D2E9"/>
              </a:highlight>
            </a:endParaRPr>
          </a:p>
          <a:p>
            <a:pPr indent="0" lvl="0" marL="0" rtl="0" algn="l">
              <a:spcBef>
                <a:spcPts val="0"/>
              </a:spcBef>
              <a:spcAft>
                <a:spcPts val="0"/>
              </a:spcAft>
              <a:buNone/>
            </a:pPr>
            <a:r>
              <a:t/>
            </a:r>
            <a:endParaRPr>
              <a:highlight>
                <a:srgbClr val="D9D2E9"/>
              </a:highlight>
            </a:endParaRPr>
          </a:p>
          <a:p>
            <a:pPr indent="0" lvl="0" marL="0" rtl="0" algn="l">
              <a:spcBef>
                <a:spcPts val="0"/>
              </a:spcBef>
              <a:spcAft>
                <a:spcPts val="0"/>
              </a:spcAft>
              <a:buNone/>
            </a:pPr>
            <a:r>
              <a:rPr lang="en-US">
                <a:highlight>
                  <a:srgbClr val="D9D2E9"/>
                </a:highlight>
              </a:rPr>
              <a:t>In this process, frames are collected from the collection vehicle rather than a video stream.</a:t>
            </a:r>
            <a:endParaRPr>
              <a:highlight>
                <a:srgbClr val="D9D2E9"/>
              </a:highlight>
            </a:endParaRPr>
          </a:p>
          <a:p>
            <a:pPr indent="0" lvl="0" marL="0" rtl="0" algn="l">
              <a:spcBef>
                <a:spcPts val="0"/>
              </a:spcBef>
              <a:spcAft>
                <a:spcPts val="0"/>
              </a:spcAft>
              <a:buNone/>
            </a:pPr>
            <a:r>
              <a:t/>
            </a:r>
            <a:endParaRPr>
              <a:highlight>
                <a:srgbClr val="D9D2E9"/>
              </a:highlight>
            </a:endParaRPr>
          </a:p>
          <a:p>
            <a:pPr indent="0" lvl="0" marL="0" rtl="0" algn="l">
              <a:spcBef>
                <a:spcPts val="0"/>
              </a:spcBef>
              <a:spcAft>
                <a:spcPts val="0"/>
              </a:spcAft>
              <a:buNone/>
            </a:pPr>
            <a:r>
              <a:rPr lang="en-US">
                <a:highlight>
                  <a:srgbClr val="D9D2E9"/>
                </a:highlight>
              </a:rPr>
              <a:t>These frames are stored in a zip file along with a manifest file that records some other useful information.</a:t>
            </a:r>
            <a:endParaRPr>
              <a:highlight>
                <a:srgbClr val="D9D2E9"/>
              </a:highlight>
            </a:endParaRPr>
          </a:p>
          <a:p>
            <a:pPr indent="0" lvl="0" marL="0" rtl="0" algn="l">
              <a:spcBef>
                <a:spcPts val="0"/>
              </a:spcBef>
              <a:spcAft>
                <a:spcPts val="0"/>
              </a:spcAft>
              <a:buNone/>
            </a:pPr>
            <a:r>
              <a:t/>
            </a:r>
            <a:endParaRPr>
              <a:highlight>
                <a:srgbClr val="D9D2E9"/>
              </a:highlight>
            </a:endParaRPr>
          </a:p>
          <a:p>
            <a:pPr indent="0" lvl="0" marL="0" rtl="0" algn="l">
              <a:spcBef>
                <a:spcPts val="0"/>
              </a:spcBef>
              <a:spcAft>
                <a:spcPts val="0"/>
              </a:spcAft>
              <a:buNone/>
            </a:pPr>
            <a:r>
              <a:rPr lang="en-US">
                <a:highlight>
                  <a:srgbClr val="D9D2E9"/>
                </a:highlight>
              </a:rPr>
              <a:t>Each frame within a bin tip will have inference applied and those predictions will be stored with each bin tip.</a:t>
            </a:r>
            <a:endParaRPr>
              <a:highlight>
                <a:srgbClr val="D9D2E9"/>
              </a:highlight>
            </a:endParaRPr>
          </a:p>
          <a:p>
            <a:pPr indent="0" lvl="0" marL="0" rtl="0" algn="l">
              <a:spcBef>
                <a:spcPts val="0"/>
              </a:spcBef>
              <a:spcAft>
                <a:spcPts val="0"/>
              </a:spcAft>
              <a:buNone/>
            </a:pPr>
            <a:r>
              <a:t/>
            </a:r>
            <a:endParaRPr>
              <a:highlight>
                <a:srgbClr val="D9D2E9"/>
              </a:highlight>
            </a:endParaRPr>
          </a:p>
          <a:p>
            <a:pPr indent="0" lvl="0" marL="0" rtl="0" algn="l">
              <a:spcBef>
                <a:spcPts val="0"/>
              </a:spcBef>
              <a:spcAft>
                <a:spcPts val="0"/>
              </a:spcAft>
              <a:buNone/>
            </a:pPr>
            <a:r>
              <a:rPr lang="en-US">
                <a:highlight>
                  <a:srgbClr val="D9D2E9"/>
                </a:highlight>
              </a:rPr>
              <a:t>The resulting output is a SQS message output from AWS that contains the predicted contaminants in the frame. A lambda function in AWS processes the SQS message and stores it an RDS hosted by amazon.</a:t>
            </a:r>
            <a:endParaRPr>
              <a:highlight>
                <a:srgbClr val="D9D2E9"/>
              </a:highlight>
            </a:endParaRPr>
          </a:p>
          <a:p>
            <a:pPr indent="0" lvl="0" marL="0" rtl="0" algn="l">
              <a:spcBef>
                <a:spcPts val="0"/>
              </a:spcBef>
              <a:spcAft>
                <a:spcPts val="0"/>
              </a:spcAft>
              <a:buNone/>
            </a:pPr>
            <a:r>
              <a:t/>
            </a:r>
            <a:endParaRPr>
              <a:highlight>
                <a:srgbClr val="D9D2E9"/>
              </a:highlight>
            </a:endParaRPr>
          </a:p>
          <a:p>
            <a:pPr indent="0" lvl="0" marL="0" rtl="0" algn="l">
              <a:spcBef>
                <a:spcPts val="0"/>
              </a:spcBef>
              <a:spcAft>
                <a:spcPts val="0"/>
              </a:spcAft>
              <a:buNone/>
            </a:pPr>
            <a:r>
              <a:rPr lang="en-US">
                <a:highlight>
                  <a:srgbClr val="D9D2E9"/>
                </a:highlight>
              </a:rPr>
              <a:t>There is a video up on our GitHub that demo’s our application streamsight-io that uses our bin detection model to facilitate the collection of production ready data.</a:t>
            </a:r>
            <a:endParaRPr>
              <a:highlight>
                <a:srgbClr val="D9D2E9"/>
              </a:high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c083bf554d_2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c083bf554d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highlight>
                  <a:srgbClr val="D9D2E9"/>
                </a:highlight>
              </a:rPr>
              <a:t>This demo on the aaeon onboard computer will demonstrate how production ready bin tip samples are collected using our application streamsight-io and our bin detection model.</a:t>
            </a:r>
            <a:endParaRPr>
              <a:highlight>
                <a:srgbClr val="D9D2E9"/>
              </a:high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b78db11cc8_1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gb78db11cc8_1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Other smaller tasks I have completed include setting up a cellular modem so that our Aaeon board has a </a:t>
            </a:r>
            <a:r>
              <a:rPr lang="en-US"/>
              <a:t>more</a:t>
            </a:r>
            <a:r>
              <a:rPr lang="en-US"/>
              <a:t> stable wireless connection than the current wireless modem in use.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I’ve also been working on testing a pre-trained mask r-cnn on single image inferencing to see if real time </a:t>
            </a:r>
            <a:r>
              <a:rPr lang="en-US"/>
              <a:t>inferencing on the Aaeon board is a feature that could be implemented.</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c083bf554d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c083bf554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chemeClr val="dk1"/>
                </a:solidFill>
                <a:highlight>
                  <a:srgbClr val="D9EAD3"/>
                </a:highlight>
                <a:latin typeface="Liberation Serif"/>
                <a:ea typeface="Liberation Serif"/>
                <a:cs typeface="Liberation Serif"/>
                <a:sym typeface="Liberation Serif"/>
              </a:rPr>
              <a:t>Avery Cameron: Project Manager/Flexible Developer</a:t>
            </a:r>
            <a:endParaRPr sz="1200">
              <a:solidFill>
                <a:schemeClr val="dk1"/>
              </a:solidFill>
              <a:highlight>
                <a:srgbClr val="D9EAD3"/>
              </a:highlight>
              <a:latin typeface="Liberation Serif"/>
              <a:ea typeface="Liberation Serif"/>
              <a:cs typeface="Liberation Serif"/>
              <a:sym typeface="Liberation Serif"/>
            </a:endParaRPr>
          </a:p>
          <a:p>
            <a:pPr indent="-304800" lvl="0" marL="457200" rtl="0" algn="l">
              <a:lnSpc>
                <a:spcPct val="115000"/>
              </a:lnSpc>
              <a:spcBef>
                <a:spcPts val="700"/>
              </a:spcBef>
              <a:spcAft>
                <a:spcPts val="0"/>
              </a:spcAft>
              <a:buClr>
                <a:schemeClr val="dk1"/>
              </a:buClr>
              <a:buSzPts val="1200"/>
              <a:buFont typeface="Liberation Serif"/>
              <a:buChar char="-"/>
            </a:pPr>
            <a:r>
              <a:rPr lang="en-US" sz="1200">
                <a:solidFill>
                  <a:schemeClr val="dk1"/>
                </a:solidFill>
                <a:highlight>
                  <a:srgbClr val="D9EAD3"/>
                </a:highlight>
                <a:latin typeface="Liberation Serif"/>
                <a:ea typeface="Liberation Serif"/>
                <a:cs typeface="Liberation Serif"/>
                <a:sym typeface="Liberation Serif"/>
              </a:rPr>
              <a:t>Manage our GitHub structure and CI/CD</a:t>
            </a:r>
            <a:endParaRPr sz="1200">
              <a:solidFill>
                <a:schemeClr val="dk1"/>
              </a:solidFill>
              <a:highlight>
                <a:srgbClr val="D9EAD3"/>
              </a:highlight>
              <a:latin typeface="Liberation Serif"/>
              <a:ea typeface="Liberation Serif"/>
              <a:cs typeface="Liberation Serif"/>
              <a:sym typeface="Liberation Serif"/>
            </a:endParaRPr>
          </a:p>
          <a:p>
            <a:pPr indent="-304800" lvl="0" marL="457200" rtl="0" algn="l">
              <a:lnSpc>
                <a:spcPct val="115000"/>
              </a:lnSpc>
              <a:spcBef>
                <a:spcPts val="0"/>
              </a:spcBef>
              <a:spcAft>
                <a:spcPts val="0"/>
              </a:spcAft>
              <a:buClr>
                <a:schemeClr val="dk1"/>
              </a:buClr>
              <a:buSzPts val="1200"/>
              <a:buFont typeface="Liberation Serif"/>
              <a:buChar char="-"/>
            </a:pPr>
            <a:r>
              <a:rPr lang="en-US" sz="1200">
                <a:solidFill>
                  <a:schemeClr val="dk1"/>
                </a:solidFill>
                <a:highlight>
                  <a:srgbClr val="D9EAD3"/>
                </a:highlight>
                <a:latin typeface="Liberation Serif"/>
                <a:ea typeface="Liberation Serif"/>
                <a:cs typeface="Liberation Serif"/>
                <a:sym typeface="Liberation Serif"/>
              </a:rPr>
              <a:t>Organize project meetings and milestones</a:t>
            </a:r>
            <a:endParaRPr sz="1200">
              <a:solidFill>
                <a:schemeClr val="dk1"/>
              </a:solidFill>
              <a:highlight>
                <a:srgbClr val="D9EAD3"/>
              </a:highlight>
              <a:latin typeface="Liberation Serif"/>
              <a:ea typeface="Liberation Serif"/>
              <a:cs typeface="Liberation Serif"/>
              <a:sym typeface="Liberation Serif"/>
            </a:endParaRPr>
          </a:p>
          <a:p>
            <a:pPr indent="-304800" lvl="0" marL="457200" rtl="0" algn="l">
              <a:lnSpc>
                <a:spcPct val="115000"/>
              </a:lnSpc>
              <a:spcBef>
                <a:spcPts val="0"/>
              </a:spcBef>
              <a:spcAft>
                <a:spcPts val="0"/>
              </a:spcAft>
              <a:buClr>
                <a:schemeClr val="dk1"/>
              </a:buClr>
              <a:buSzPts val="1200"/>
              <a:buFont typeface="Liberation Serif"/>
              <a:buChar char="-"/>
            </a:pPr>
            <a:r>
              <a:rPr lang="en-US" sz="1200">
                <a:solidFill>
                  <a:schemeClr val="dk1"/>
                </a:solidFill>
                <a:highlight>
                  <a:srgbClr val="D9EAD3"/>
                </a:highlight>
                <a:latin typeface="Liberation Serif"/>
                <a:ea typeface="Liberation Serif"/>
                <a:cs typeface="Liberation Serif"/>
                <a:sym typeface="Liberation Serif"/>
              </a:rPr>
              <a:t>Manage project documentation</a:t>
            </a:r>
            <a:endParaRPr sz="1200">
              <a:solidFill>
                <a:schemeClr val="dk1"/>
              </a:solidFill>
              <a:highlight>
                <a:srgbClr val="D9EAD3"/>
              </a:highlight>
              <a:latin typeface="Liberation Serif"/>
              <a:ea typeface="Liberation Serif"/>
              <a:cs typeface="Liberation Serif"/>
              <a:sym typeface="Liberation Serif"/>
            </a:endParaRPr>
          </a:p>
          <a:p>
            <a:pPr indent="-304800" lvl="0" marL="457200" rtl="0" algn="l">
              <a:lnSpc>
                <a:spcPct val="115000"/>
              </a:lnSpc>
              <a:spcBef>
                <a:spcPts val="0"/>
              </a:spcBef>
              <a:spcAft>
                <a:spcPts val="0"/>
              </a:spcAft>
              <a:buClr>
                <a:schemeClr val="dk1"/>
              </a:buClr>
              <a:buSzPts val="1200"/>
              <a:buFont typeface="Liberation Serif"/>
              <a:buChar char="-"/>
            </a:pPr>
            <a:r>
              <a:rPr lang="en-US" sz="1200">
                <a:solidFill>
                  <a:schemeClr val="dk1"/>
                </a:solidFill>
                <a:highlight>
                  <a:srgbClr val="D9EAD3"/>
                </a:highlight>
                <a:latin typeface="Liberation Serif"/>
                <a:ea typeface="Liberation Serif"/>
                <a:cs typeface="Liberation Serif"/>
                <a:sym typeface="Liberation Serif"/>
              </a:rPr>
              <a:t>Help with Front-End and ML as needed</a:t>
            </a:r>
            <a:endParaRPr sz="1200">
              <a:solidFill>
                <a:schemeClr val="dk1"/>
              </a:solidFill>
              <a:highlight>
                <a:srgbClr val="D9EAD3"/>
              </a:highlight>
              <a:latin typeface="Liberation Serif"/>
              <a:ea typeface="Liberation Serif"/>
              <a:cs typeface="Liberation Serif"/>
              <a:sym typeface="Liberation Serif"/>
            </a:endParaRPr>
          </a:p>
          <a:p>
            <a:pPr indent="0" lvl="0" marL="0" rtl="0" algn="l">
              <a:lnSpc>
                <a:spcPct val="115000"/>
              </a:lnSpc>
              <a:spcBef>
                <a:spcPts val="700"/>
              </a:spcBef>
              <a:spcAft>
                <a:spcPts val="0"/>
              </a:spcAft>
              <a:buClr>
                <a:schemeClr val="dk1"/>
              </a:buClr>
              <a:buSzPts val="1100"/>
              <a:buFont typeface="Arial"/>
              <a:buNone/>
            </a:pPr>
            <a:r>
              <a:rPr lang="en-US" sz="1200">
                <a:solidFill>
                  <a:schemeClr val="dk1"/>
                </a:solidFill>
                <a:highlight>
                  <a:srgbClr val="FFF2CC"/>
                </a:highlight>
                <a:latin typeface="Liberation Serif"/>
                <a:ea typeface="Liberation Serif"/>
                <a:cs typeface="Liberation Serif"/>
                <a:sym typeface="Liberation Serif"/>
              </a:rPr>
              <a:t>Raymond Knorr: Lead UI/API Developer </a:t>
            </a:r>
            <a:endParaRPr sz="1200">
              <a:solidFill>
                <a:schemeClr val="dk1"/>
              </a:solidFill>
              <a:highlight>
                <a:srgbClr val="FFF2CC"/>
              </a:highlight>
              <a:latin typeface="Liberation Serif"/>
              <a:ea typeface="Liberation Serif"/>
              <a:cs typeface="Liberation Serif"/>
              <a:sym typeface="Liberation Serif"/>
            </a:endParaRPr>
          </a:p>
          <a:p>
            <a:pPr indent="-304800" lvl="0" marL="457200" rtl="0" algn="l">
              <a:lnSpc>
                <a:spcPct val="115000"/>
              </a:lnSpc>
              <a:spcBef>
                <a:spcPts val="700"/>
              </a:spcBef>
              <a:spcAft>
                <a:spcPts val="0"/>
              </a:spcAft>
              <a:buClr>
                <a:schemeClr val="dk1"/>
              </a:buClr>
              <a:buSzPts val="1200"/>
              <a:buFont typeface="Liberation Serif"/>
              <a:buChar char="-"/>
            </a:pPr>
            <a:r>
              <a:rPr lang="en-US" sz="1200">
                <a:solidFill>
                  <a:schemeClr val="dk1"/>
                </a:solidFill>
                <a:highlight>
                  <a:srgbClr val="FFF2CC"/>
                </a:highlight>
                <a:latin typeface="Liberation Serif"/>
                <a:ea typeface="Liberation Serif"/>
                <a:cs typeface="Liberation Serif"/>
                <a:sym typeface="Liberation Serif"/>
              </a:rPr>
              <a:t>Manage integration and documentation of our software with Prairie Robotics</a:t>
            </a:r>
            <a:endParaRPr sz="1200">
              <a:solidFill>
                <a:schemeClr val="dk1"/>
              </a:solidFill>
              <a:highlight>
                <a:srgbClr val="FFF2CC"/>
              </a:highlight>
              <a:latin typeface="Liberation Serif"/>
              <a:ea typeface="Liberation Serif"/>
              <a:cs typeface="Liberation Serif"/>
              <a:sym typeface="Liberation Serif"/>
            </a:endParaRPr>
          </a:p>
          <a:p>
            <a:pPr indent="-304800" lvl="0" marL="457200" rtl="0" algn="l">
              <a:lnSpc>
                <a:spcPct val="115000"/>
              </a:lnSpc>
              <a:spcBef>
                <a:spcPts val="0"/>
              </a:spcBef>
              <a:spcAft>
                <a:spcPts val="0"/>
              </a:spcAft>
              <a:buClr>
                <a:schemeClr val="dk1"/>
              </a:buClr>
              <a:buSzPts val="1200"/>
              <a:buFont typeface="Liberation Serif"/>
              <a:buChar char="-"/>
            </a:pPr>
            <a:r>
              <a:rPr lang="en-US" sz="1200">
                <a:solidFill>
                  <a:schemeClr val="dk1"/>
                </a:solidFill>
                <a:highlight>
                  <a:srgbClr val="FFF2CC"/>
                </a:highlight>
                <a:latin typeface="Liberation Serif"/>
                <a:ea typeface="Liberation Serif"/>
                <a:cs typeface="Liberation Serif"/>
                <a:sym typeface="Liberation Serif"/>
              </a:rPr>
              <a:t>Manage Trello board for workflow organization</a:t>
            </a:r>
            <a:endParaRPr sz="1200">
              <a:solidFill>
                <a:schemeClr val="dk1"/>
              </a:solidFill>
              <a:highlight>
                <a:srgbClr val="FFF2CC"/>
              </a:highlight>
              <a:latin typeface="Liberation Serif"/>
              <a:ea typeface="Liberation Serif"/>
              <a:cs typeface="Liberation Serif"/>
              <a:sym typeface="Liberation Serif"/>
            </a:endParaRPr>
          </a:p>
          <a:p>
            <a:pPr indent="-304800" lvl="0" marL="457200" rtl="0" algn="l">
              <a:lnSpc>
                <a:spcPct val="115000"/>
              </a:lnSpc>
              <a:spcBef>
                <a:spcPts val="0"/>
              </a:spcBef>
              <a:spcAft>
                <a:spcPts val="0"/>
              </a:spcAft>
              <a:buClr>
                <a:schemeClr val="dk1"/>
              </a:buClr>
              <a:buSzPts val="1200"/>
              <a:buFont typeface="Liberation Serif"/>
              <a:buChar char="-"/>
            </a:pPr>
            <a:r>
              <a:rPr lang="en-US" sz="1200">
                <a:solidFill>
                  <a:schemeClr val="dk1"/>
                </a:solidFill>
                <a:highlight>
                  <a:srgbClr val="FFF2CC"/>
                </a:highlight>
                <a:latin typeface="Liberation Serif"/>
                <a:ea typeface="Liberation Serif"/>
                <a:cs typeface="Liberation Serif"/>
                <a:sym typeface="Liberation Serif"/>
              </a:rPr>
              <a:t>Manage communications between URStreamSight &amp; PrairieRobotics</a:t>
            </a:r>
            <a:endParaRPr sz="1200">
              <a:solidFill>
                <a:schemeClr val="dk1"/>
              </a:solidFill>
              <a:highlight>
                <a:srgbClr val="FFF2CC"/>
              </a:highlight>
              <a:latin typeface="Liberation Serif"/>
              <a:ea typeface="Liberation Serif"/>
              <a:cs typeface="Liberation Serif"/>
              <a:sym typeface="Liberation Serif"/>
            </a:endParaRPr>
          </a:p>
          <a:p>
            <a:pPr indent="0" lvl="0" marL="0" rtl="0" algn="l">
              <a:lnSpc>
                <a:spcPct val="115000"/>
              </a:lnSpc>
              <a:spcBef>
                <a:spcPts val="700"/>
              </a:spcBef>
              <a:spcAft>
                <a:spcPts val="0"/>
              </a:spcAft>
              <a:buClr>
                <a:schemeClr val="dk1"/>
              </a:buClr>
              <a:buSzPts val="1100"/>
              <a:buFont typeface="Arial"/>
              <a:buNone/>
            </a:pPr>
            <a:r>
              <a:rPr lang="en-US" sz="1200">
                <a:solidFill>
                  <a:schemeClr val="dk1"/>
                </a:solidFill>
                <a:highlight>
                  <a:srgbClr val="D9D2E9"/>
                </a:highlight>
                <a:latin typeface="Liberation Serif"/>
                <a:ea typeface="Liberation Serif"/>
                <a:cs typeface="Liberation Serif"/>
                <a:sym typeface="Liberation Serif"/>
              </a:rPr>
              <a:t>Noah Rowbotham: Lead Machine Learning Technician </a:t>
            </a:r>
            <a:endParaRPr sz="1200">
              <a:solidFill>
                <a:schemeClr val="dk1"/>
              </a:solidFill>
              <a:highlight>
                <a:srgbClr val="D9D2E9"/>
              </a:highlight>
              <a:latin typeface="Liberation Serif"/>
              <a:ea typeface="Liberation Serif"/>
              <a:cs typeface="Liberation Serif"/>
              <a:sym typeface="Liberation Serif"/>
            </a:endParaRPr>
          </a:p>
          <a:p>
            <a:pPr indent="-304800" lvl="0" marL="457200" rtl="0" algn="l">
              <a:lnSpc>
                <a:spcPct val="115000"/>
              </a:lnSpc>
              <a:spcBef>
                <a:spcPts val="700"/>
              </a:spcBef>
              <a:spcAft>
                <a:spcPts val="0"/>
              </a:spcAft>
              <a:buClr>
                <a:schemeClr val="dk1"/>
              </a:buClr>
              <a:buSzPts val="1200"/>
              <a:buFont typeface="Liberation Serif"/>
              <a:buChar char="-"/>
            </a:pPr>
            <a:r>
              <a:rPr lang="en-US" sz="1200">
                <a:solidFill>
                  <a:schemeClr val="dk1"/>
                </a:solidFill>
                <a:highlight>
                  <a:srgbClr val="D9D2E9"/>
                </a:highlight>
                <a:latin typeface="Liberation Serif"/>
                <a:ea typeface="Liberation Serif"/>
                <a:cs typeface="Liberation Serif"/>
                <a:sym typeface="Liberation Serif"/>
              </a:rPr>
              <a:t>I lead development of machine learning training and implementation</a:t>
            </a:r>
            <a:endParaRPr sz="1200">
              <a:solidFill>
                <a:schemeClr val="dk1"/>
              </a:solidFill>
              <a:highlight>
                <a:srgbClr val="D9D2E9"/>
              </a:highlight>
              <a:latin typeface="Liberation Serif"/>
              <a:ea typeface="Liberation Serif"/>
              <a:cs typeface="Liberation Serif"/>
              <a:sym typeface="Liberation Serif"/>
            </a:endParaRPr>
          </a:p>
          <a:p>
            <a:pPr indent="-304800" lvl="0" marL="457200" rtl="0" algn="l">
              <a:lnSpc>
                <a:spcPct val="115000"/>
              </a:lnSpc>
              <a:spcBef>
                <a:spcPts val="0"/>
              </a:spcBef>
              <a:spcAft>
                <a:spcPts val="0"/>
              </a:spcAft>
              <a:buClr>
                <a:schemeClr val="dk1"/>
              </a:buClr>
              <a:buSzPts val="1200"/>
              <a:buFont typeface="Liberation Serif"/>
              <a:buChar char="-"/>
            </a:pPr>
            <a:r>
              <a:rPr lang="en-US" sz="1200">
                <a:solidFill>
                  <a:schemeClr val="dk1"/>
                </a:solidFill>
                <a:highlight>
                  <a:srgbClr val="D9D2E9"/>
                </a:highlight>
                <a:latin typeface="Liberation Serif"/>
                <a:ea typeface="Liberation Serif"/>
                <a:cs typeface="Liberation Serif"/>
                <a:sym typeface="Liberation Serif"/>
              </a:rPr>
              <a:t>I manage the integration of Amazon services with our ML workflow</a:t>
            </a:r>
            <a:endParaRPr sz="1200">
              <a:solidFill>
                <a:schemeClr val="dk1"/>
              </a:solidFill>
              <a:highlight>
                <a:srgbClr val="D9D2E9"/>
              </a:highlight>
              <a:latin typeface="Liberation Serif"/>
              <a:ea typeface="Liberation Serif"/>
              <a:cs typeface="Liberation Serif"/>
              <a:sym typeface="Liberation Serif"/>
            </a:endParaRPr>
          </a:p>
          <a:p>
            <a:pPr indent="-304800" lvl="0" marL="457200" rtl="0" algn="l">
              <a:lnSpc>
                <a:spcPct val="115000"/>
              </a:lnSpc>
              <a:spcBef>
                <a:spcPts val="0"/>
              </a:spcBef>
              <a:spcAft>
                <a:spcPts val="0"/>
              </a:spcAft>
              <a:buClr>
                <a:schemeClr val="dk1"/>
              </a:buClr>
              <a:buSzPts val="1200"/>
              <a:buFont typeface="Liberation Serif"/>
              <a:buChar char="-"/>
            </a:pPr>
            <a:r>
              <a:rPr lang="en-US" sz="1200">
                <a:solidFill>
                  <a:schemeClr val="dk1"/>
                </a:solidFill>
                <a:highlight>
                  <a:srgbClr val="D9D2E9"/>
                </a:highlight>
                <a:latin typeface="Liberation Serif"/>
                <a:ea typeface="Liberation Serif"/>
                <a:cs typeface="Liberation Serif"/>
                <a:sym typeface="Liberation Serif"/>
              </a:rPr>
              <a:t>I develop on the aaeon onboard </a:t>
            </a:r>
            <a:r>
              <a:rPr lang="en-US" sz="1200">
                <a:solidFill>
                  <a:schemeClr val="dk1"/>
                </a:solidFill>
                <a:highlight>
                  <a:srgbClr val="D9D2E9"/>
                </a:highlight>
                <a:latin typeface="Liberation Serif"/>
                <a:ea typeface="Liberation Serif"/>
                <a:cs typeface="Liberation Serif"/>
                <a:sym typeface="Liberation Serif"/>
              </a:rPr>
              <a:t>computer which facilitates the collection of data from recycling collection vehicles</a:t>
            </a:r>
            <a:endParaRPr>
              <a:highlight>
                <a:srgbClr val="D9D2E9"/>
              </a:highligh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c083bf554d_1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c083bf554d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1200"/>
              </a:spcBef>
              <a:spcAft>
                <a:spcPts val="0"/>
              </a:spcAft>
              <a:buClr>
                <a:schemeClr val="lt1"/>
              </a:buClr>
              <a:buSzPts val="1100"/>
              <a:buFont typeface="Arial"/>
              <a:buNone/>
            </a:pPr>
            <a:r>
              <a:rPr b="1" lang="en-US">
                <a:solidFill>
                  <a:schemeClr val="dk1"/>
                </a:solidFill>
                <a:highlight>
                  <a:srgbClr val="FFF2CC"/>
                </a:highlight>
              </a:rPr>
              <a:t>Ray:</a:t>
            </a:r>
            <a:r>
              <a:rPr lang="en-US">
                <a:solidFill>
                  <a:schemeClr val="dk1"/>
                </a:solidFill>
                <a:highlight>
                  <a:srgbClr val="FFF2CC"/>
                </a:highlight>
              </a:rPr>
              <a:t> Adding additional front-end components, and planning CI/CD pipeline for our API and Front End to be hosted on AWS with Avery</a:t>
            </a:r>
            <a:endParaRPr b="1">
              <a:solidFill>
                <a:schemeClr val="dk1"/>
              </a:solidFill>
              <a:highlight>
                <a:srgbClr val="FFF2CC"/>
              </a:highlight>
            </a:endParaRPr>
          </a:p>
          <a:p>
            <a:pPr indent="45720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D9EAD3"/>
                </a:highlight>
              </a:rPr>
              <a:t>Avery: </a:t>
            </a:r>
            <a:r>
              <a:rPr lang="en-US">
                <a:solidFill>
                  <a:schemeClr val="dk1"/>
                </a:solidFill>
                <a:highlight>
                  <a:srgbClr val="D9EAD3"/>
                </a:highlight>
              </a:rPr>
              <a:t>Work with Ray on the frontend components and pages and adding tests to the API in spare time. CI/CD investigation with Ray</a:t>
            </a:r>
            <a:endParaRPr>
              <a:solidFill>
                <a:schemeClr val="dk1"/>
              </a:solidFill>
              <a:highlight>
                <a:srgbClr val="D9EAD3"/>
              </a:highlight>
            </a:endParaRPr>
          </a:p>
          <a:p>
            <a:pPr indent="457200" lvl="0" marL="0" rtl="0" algn="l">
              <a:lnSpc>
                <a:spcPct val="115000"/>
              </a:lnSpc>
              <a:spcBef>
                <a:spcPts val="1200"/>
              </a:spcBef>
              <a:spcAft>
                <a:spcPts val="1200"/>
              </a:spcAft>
              <a:buClr>
                <a:schemeClr val="dk1"/>
              </a:buClr>
              <a:buSzPts val="1100"/>
              <a:buFont typeface="Arial"/>
              <a:buNone/>
            </a:pPr>
            <a:r>
              <a:rPr b="1" i="1" lang="en-US">
                <a:solidFill>
                  <a:schemeClr val="dk1"/>
                </a:solidFill>
                <a:highlight>
                  <a:srgbClr val="D9D2E9"/>
                </a:highlight>
              </a:rPr>
              <a:t>Noah: </a:t>
            </a:r>
            <a:r>
              <a:rPr lang="en-US">
                <a:solidFill>
                  <a:schemeClr val="dk1"/>
                </a:solidFill>
                <a:highlight>
                  <a:srgbClr val="D9D2E9"/>
                </a:highlight>
              </a:rPr>
              <a:t>I will be working on comparing possible backbone networks for our mask r-cnn model for classifying contaminants as well as modifying our current gps recording</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c083bf554d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500"/>
              </a:spcBef>
              <a:spcAft>
                <a:spcPts val="0"/>
              </a:spcAft>
              <a:buNone/>
            </a:pPr>
            <a:r>
              <a:rPr lang="en-US" sz="2800">
                <a:highlight>
                  <a:srgbClr val="FFF2CC"/>
                </a:highlight>
                <a:latin typeface="Calibri"/>
                <a:ea typeface="Calibri"/>
                <a:cs typeface="Calibri"/>
                <a:sym typeface="Calibri"/>
              </a:rPr>
              <a:t>Ray does first two,</a:t>
            </a:r>
            <a:endParaRPr sz="2800">
              <a:highlight>
                <a:srgbClr val="FFF2CC"/>
              </a:highlight>
              <a:latin typeface="Calibri"/>
              <a:ea typeface="Calibri"/>
              <a:cs typeface="Calibri"/>
              <a:sym typeface="Calibri"/>
            </a:endParaRPr>
          </a:p>
          <a:p>
            <a:pPr indent="0" lvl="0" marL="0" rtl="0" algn="l">
              <a:lnSpc>
                <a:spcPct val="90000"/>
              </a:lnSpc>
              <a:spcBef>
                <a:spcPts val="500"/>
              </a:spcBef>
              <a:spcAft>
                <a:spcPts val="0"/>
              </a:spcAft>
              <a:buNone/>
            </a:pPr>
            <a:r>
              <a:rPr lang="en-US" sz="2800">
                <a:highlight>
                  <a:srgbClr val="D9D2E9"/>
                </a:highlight>
                <a:latin typeface="Calibri"/>
                <a:ea typeface="Calibri"/>
                <a:cs typeface="Calibri"/>
                <a:sym typeface="Calibri"/>
              </a:rPr>
              <a:t>Noah does next two,</a:t>
            </a:r>
            <a:endParaRPr sz="2800">
              <a:highlight>
                <a:srgbClr val="D9D2E9"/>
              </a:highlight>
              <a:latin typeface="Calibri"/>
              <a:ea typeface="Calibri"/>
              <a:cs typeface="Calibri"/>
              <a:sym typeface="Calibri"/>
            </a:endParaRPr>
          </a:p>
          <a:p>
            <a:pPr indent="0" lvl="0" marL="0" rtl="0" algn="l">
              <a:lnSpc>
                <a:spcPct val="90000"/>
              </a:lnSpc>
              <a:spcBef>
                <a:spcPts val="500"/>
              </a:spcBef>
              <a:spcAft>
                <a:spcPts val="0"/>
              </a:spcAft>
              <a:buNone/>
            </a:pPr>
            <a:r>
              <a:rPr lang="en-US" sz="2800">
                <a:highlight>
                  <a:srgbClr val="D9EAD3"/>
                </a:highlight>
                <a:latin typeface="Calibri"/>
                <a:ea typeface="Calibri"/>
                <a:cs typeface="Calibri"/>
                <a:sym typeface="Calibri"/>
              </a:rPr>
              <a:t>Avery does last one</a:t>
            </a:r>
            <a:endParaRPr sz="2800">
              <a:highlight>
                <a:srgbClr val="D9EAD3"/>
              </a:highlight>
              <a:latin typeface="Calibri"/>
              <a:ea typeface="Calibri"/>
              <a:cs typeface="Calibri"/>
              <a:sym typeface="Calibri"/>
            </a:endParaRPr>
          </a:p>
          <a:p>
            <a:pPr indent="-361950" lvl="1" marL="914400" rtl="0" algn="l">
              <a:spcBef>
                <a:spcPts val="0"/>
              </a:spcBef>
              <a:spcAft>
                <a:spcPts val="0"/>
              </a:spcAft>
              <a:buClr>
                <a:schemeClr val="lt1"/>
              </a:buClr>
              <a:buSzPts val="2100"/>
              <a:buFont typeface="Calibri"/>
              <a:buChar char="○"/>
            </a:pPr>
            <a:r>
              <a:rPr lang="en-US" sz="2100">
                <a:solidFill>
                  <a:schemeClr val="lt1"/>
                </a:solidFill>
                <a:latin typeface="Calibri"/>
                <a:ea typeface="Calibri"/>
                <a:cs typeface="Calibri"/>
                <a:sym typeface="Calibri"/>
              </a:rPr>
              <a:t>Was this level of description of our project understandable</a:t>
            </a:r>
            <a:endParaRPr sz="2800">
              <a:highlight>
                <a:srgbClr val="D9EAD3"/>
              </a:highlight>
              <a:latin typeface="Calibri"/>
              <a:ea typeface="Calibri"/>
              <a:cs typeface="Calibri"/>
              <a:sym typeface="Calibri"/>
            </a:endParaRPr>
          </a:p>
          <a:p>
            <a:pPr indent="-361950" lvl="1" marL="914400" rtl="0" algn="l">
              <a:spcBef>
                <a:spcPts val="0"/>
              </a:spcBef>
              <a:spcAft>
                <a:spcPts val="0"/>
              </a:spcAft>
              <a:buClr>
                <a:srgbClr val="000000"/>
              </a:buClr>
              <a:buSzPts val="2100"/>
              <a:buFont typeface="Calibri"/>
              <a:buChar char="○"/>
            </a:pPr>
            <a:r>
              <a:rPr lang="en-US" sz="2100">
                <a:latin typeface="Calibri"/>
                <a:ea typeface="Calibri"/>
                <a:cs typeface="Calibri"/>
                <a:sym typeface="Calibri"/>
              </a:rPr>
              <a:t>Was this level of description of our project understandable</a:t>
            </a:r>
            <a:endParaRPr sz="1600">
              <a:latin typeface="Calibri"/>
              <a:ea typeface="Calibri"/>
              <a:cs typeface="Calibri"/>
              <a:sym typeface="Calibri"/>
            </a:endParaRPr>
          </a:p>
        </p:txBody>
      </p:sp>
      <p:sp>
        <p:nvSpPr>
          <p:cNvPr id="198" name="Google Shape;198;gc083bf554d_1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a6894d973b_3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a6894d973b_3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c083bf554d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c083bf554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bf306c854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bf306c85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highlight>
                  <a:srgbClr val="D9D2E9"/>
                </a:highlight>
              </a:rPr>
              <a:t>This capstone opportunity was made available to us by Prairie Robotics, a local startup here in Regina formed by past alumni of the University of Regina.</a:t>
            </a:r>
            <a:endParaRPr>
              <a:highlight>
                <a:srgbClr val="D9D2E9"/>
              </a:highlight>
            </a:endParaRPr>
          </a:p>
          <a:p>
            <a:pPr indent="0" lvl="0" marL="0" rtl="0" algn="l">
              <a:spcBef>
                <a:spcPts val="0"/>
              </a:spcBef>
              <a:spcAft>
                <a:spcPts val="0"/>
              </a:spcAft>
              <a:buNone/>
            </a:pPr>
            <a:r>
              <a:t/>
            </a:r>
            <a:endParaRPr>
              <a:highlight>
                <a:srgbClr val="D9D2E9"/>
              </a:highlight>
            </a:endParaRPr>
          </a:p>
          <a:p>
            <a:pPr indent="0" lvl="0" marL="0" rtl="0" algn="l">
              <a:spcBef>
                <a:spcPts val="0"/>
              </a:spcBef>
              <a:spcAft>
                <a:spcPts val="0"/>
              </a:spcAft>
              <a:buNone/>
            </a:pPr>
            <a:r>
              <a:rPr lang="en-US">
                <a:highlight>
                  <a:srgbClr val="D9D2E9"/>
                </a:highlight>
              </a:rPr>
              <a:t>Progress made in this project will be adopted and </a:t>
            </a:r>
            <a:r>
              <a:rPr lang="en-US">
                <a:highlight>
                  <a:srgbClr val="D9D2E9"/>
                </a:highlight>
              </a:rPr>
              <a:t>expanded</a:t>
            </a:r>
            <a:r>
              <a:rPr lang="en-US">
                <a:highlight>
                  <a:srgbClr val="D9D2E9"/>
                </a:highlight>
              </a:rPr>
              <a:t> on by Prairie Robotics following its </a:t>
            </a:r>
            <a:r>
              <a:rPr lang="en-US">
                <a:highlight>
                  <a:srgbClr val="D9D2E9"/>
                </a:highlight>
              </a:rPr>
              <a:t>completion.</a:t>
            </a:r>
            <a:endParaRPr>
              <a:highlight>
                <a:srgbClr val="D9D2E9"/>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58750" lvl="0" marL="228600" rtl="0" algn="l">
              <a:lnSpc>
                <a:spcPct val="90000"/>
              </a:lnSpc>
              <a:spcBef>
                <a:spcPts val="500"/>
              </a:spcBef>
              <a:spcAft>
                <a:spcPts val="0"/>
              </a:spcAft>
              <a:buClr>
                <a:srgbClr val="000000"/>
              </a:buClr>
              <a:buSzPts val="700"/>
              <a:buFont typeface="Calibri"/>
              <a:buChar char="•"/>
            </a:pPr>
            <a:r>
              <a:rPr lang="en-US" sz="1300">
                <a:latin typeface="Calibri"/>
                <a:ea typeface="Calibri"/>
                <a:cs typeface="Calibri"/>
                <a:sym typeface="Calibri"/>
              </a:rPr>
              <a:t>Web application for municipality workers that scores recycling on a neighborhood basis and displays the data. Videos are captured from the bin of recycling trucks and ran through a waste classifier to determine whether the recycling is contaminated. </a:t>
            </a:r>
            <a:endParaRPr sz="1300">
              <a:latin typeface="Calibri"/>
              <a:ea typeface="Calibri"/>
              <a:cs typeface="Calibri"/>
              <a:sym typeface="Calibri"/>
            </a:endParaRPr>
          </a:p>
          <a:p>
            <a:pPr indent="-196850" lvl="0" marL="228600" rtl="0" algn="l">
              <a:lnSpc>
                <a:spcPct val="90000"/>
              </a:lnSpc>
              <a:spcBef>
                <a:spcPts val="500"/>
              </a:spcBef>
              <a:spcAft>
                <a:spcPts val="0"/>
              </a:spcAft>
              <a:buClr>
                <a:schemeClr val="lt1"/>
              </a:buClr>
              <a:buSzPts val="1300"/>
              <a:buFont typeface="Calibri"/>
              <a:buChar char="•"/>
            </a:pPr>
            <a:r>
              <a:rPr lang="en-US" sz="1300">
                <a:latin typeface="Calibri"/>
                <a:ea typeface="Calibri"/>
                <a:cs typeface="Calibri"/>
                <a:sym typeface="Calibri"/>
              </a:rPr>
              <a:t>This is a web application for municipality workers to review contamination in recycling bins and display reports to help with decision making. Pictures are captured when a bin is tipped into the recycling truck and contamination is identified with machine learning, this is then displayed in our front end portal for users. </a:t>
            </a:r>
            <a:endParaRPr sz="1300">
              <a:latin typeface="Calibri"/>
              <a:ea typeface="Calibri"/>
              <a:cs typeface="Calibri"/>
              <a:sym typeface="Calibri"/>
            </a:endParaRPr>
          </a:p>
        </p:txBody>
      </p:sp>
      <p:sp>
        <p:nvSpPr>
          <p:cNvPr id="81" name="Google Shape;8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c083bf554d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083bf554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highlight>
                  <a:srgbClr val="D9EAD3"/>
                </a:highlight>
              </a:rPr>
              <a:t>This scrum ran from Feb 5, 2021 - Feb 25, 2021</a:t>
            </a:r>
            <a:endParaRPr>
              <a:highlight>
                <a:srgbClr val="D9EAD3"/>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083bf554d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083bf554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FFF2CC"/>
                </a:highlight>
              </a:rPr>
              <a:t>API Status: Green</a:t>
            </a:r>
            <a:endParaRPr b="1">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FFF2CC"/>
                </a:highlight>
              </a:rPr>
              <a:t>	</a:t>
            </a:r>
            <a:r>
              <a:rPr lang="en-US">
                <a:solidFill>
                  <a:schemeClr val="dk1"/>
                </a:solidFill>
                <a:highlight>
                  <a:srgbClr val="FFF2CC"/>
                </a:highlight>
              </a:rPr>
              <a:t>We worked on adding a couple more endpoints over the past couple weeks and did some refactoring to improve our API in general. This included additional path and query parameter validation which will help ensure the integrity of our API requests and help with testing. </a:t>
            </a:r>
            <a:endParaRPr>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D9EAD3"/>
                </a:highlight>
              </a:rPr>
              <a:t>Testing Status: Green</a:t>
            </a:r>
            <a:endParaRPr b="1">
              <a:solidFill>
                <a:schemeClr val="dk1"/>
              </a:solidFill>
              <a:highlight>
                <a:srgbClr val="D9EAD3"/>
              </a:highlight>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D9EAD3"/>
                </a:highlight>
              </a:rPr>
              <a:t>	</a:t>
            </a:r>
            <a:r>
              <a:rPr lang="en-US">
                <a:solidFill>
                  <a:schemeClr val="dk1"/>
                </a:solidFill>
                <a:highlight>
                  <a:srgbClr val="D9EAD3"/>
                </a:highlight>
              </a:rPr>
              <a:t>We completed testing of one set of endpoints following pairwise comparison testing methods, and this will be very easy to expand to the other endpoints. We did some research for testing affected files in the mono repo which should improve testing and our CI/CD pipeline efficiency.</a:t>
            </a:r>
            <a:r>
              <a:rPr lang="en-US">
                <a:solidFill>
                  <a:schemeClr val="dk1"/>
                </a:solidFill>
              </a:rPr>
              <a:t>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FFF2CC"/>
                </a:highlight>
              </a:rPr>
              <a:t>Frontend Status: Green</a:t>
            </a:r>
            <a:endParaRPr b="1">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FFF2CC"/>
                </a:highlight>
              </a:rPr>
              <a:t>	</a:t>
            </a:r>
            <a:r>
              <a:rPr lang="en-US">
                <a:solidFill>
                  <a:schemeClr val="dk1"/>
                </a:solidFill>
                <a:highlight>
                  <a:srgbClr val="FFF2CC"/>
                </a:highlight>
              </a:rPr>
              <a:t>We worked on the front end and tied it into our API to get real information. We are working on adding additional components such as graphs and tables and some user control for admin users. </a:t>
            </a:r>
            <a:endParaRPr>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D9D2E9"/>
                </a:highlight>
              </a:rPr>
              <a:t>Machine Learning: Yellow</a:t>
            </a:r>
            <a:endParaRPr b="1">
              <a:solidFill>
                <a:schemeClr val="dk1"/>
              </a:solidFill>
              <a:highlight>
                <a:srgbClr val="D9D2E9"/>
              </a:highlight>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D9D2E9"/>
                </a:highlight>
              </a:rPr>
              <a:t>	</a:t>
            </a:r>
            <a:r>
              <a:rPr lang="en-US">
                <a:solidFill>
                  <a:schemeClr val="dk1"/>
                </a:solidFill>
                <a:highlight>
                  <a:srgbClr val="D9D2E9"/>
                </a:highlight>
              </a:rPr>
              <a:t>We have trained a bin detection binary classifier that is used to create the training data for our contaminants classification model as well as collect samples of </a:t>
            </a:r>
            <a:r>
              <a:rPr lang="en-US">
                <a:solidFill>
                  <a:schemeClr val="dk1"/>
                </a:solidFill>
                <a:highlight>
                  <a:srgbClr val="D9D2E9"/>
                </a:highlight>
              </a:rPr>
              <a:t>household</a:t>
            </a:r>
            <a:r>
              <a:rPr lang="en-US">
                <a:solidFill>
                  <a:schemeClr val="dk1"/>
                </a:solidFill>
                <a:highlight>
                  <a:srgbClr val="D9D2E9"/>
                </a:highlight>
              </a:rPr>
              <a:t> recycling for </a:t>
            </a:r>
            <a:r>
              <a:rPr lang="en-US">
                <a:solidFill>
                  <a:schemeClr val="dk1"/>
                </a:solidFill>
                <a:highlight>
                  <a:srgbClr val="D9D2E9"/>
                </a:highlight>
              </a:rPr>
              <a:t>contaminant inferencing</a:t>
            </a:r>
            <a:r>
              <a:rPr lang="en-US">
                <a:solidFill>
                  <a:schemeClr val="dk1"/>
                </a:solidFill>
                <a:highlight>
                  <a:srgbClr val="D9D2E9"/>
                </a:highlight>
              </a:rPr>
              <a:t>. We are also </a:t>
            </a:r>
            <a:r>
              <a:rPr lang="en-US">
                <a:solidFill>
                  <a:schemeClr val="dk1"/>
                </a:solidFill>
                <a:highlight>
                  <a:srgbClr val="D9D2E9"/>
                </a:highlight>
              </a:rPr>
              <a:t>testing a pre-trained mask r-cnn model to evaluate if real time processing is feasible on the collection vehicle. We feel that machine learning deserves yellow status due to slight delays that we will elaborate on shortly.</a:t>
            </a:r>
            <a:endParaRPr>
              <a:solidFill>
                <a:schemeClr val="dk1"/>
              </a:solidFill>
              <a:highlight>
                <a:srgbClr val="D9D2E9"/>
              </a:highlight>
            </a:endParaRPr>
          </a:p>
          <a:p>
            <a:pPr indent="0" lvl="0" marL="0" rtl="0" algn="l">
              <a:lnSpc>
                <a:spcPct val="115000"/>
              </a:lnSpc>
              <a:spcBef>
                <a:spcPts val="1200"/>
              </a:spcBef>
              <a:spcAft>
                <a:spcPts val="0"/>
              </a:spcAft>
              <a:buClr>
                <a:schemeClr val="dk1"/>
              </a:buClr>
              <a:buSzPts val="1100"/>
              <a:buFont typeface="Arial"/>
              <a:buNone/>
            </a:pPr>
            <a:r>
              <a:rPr b="1" i="1" lang="en-US">
                <a:solidFill>
                  <a:schemeClr val="dk1"/>
                </a:solidFill>
                <a:highlight>
                  <a:srgbClr val="D9D2E9"/>
                </a:highlight>
              </a:rPr>
              <a:t>Image Pipeline: Green</a:t>
            </a:r>
            <a:endParaRPr b="1" i="1">
              <a:solidFill>
                <a:schemeClr val="dk1"/>
              </a:solidFill>
              <a:highlight>
                <a:srgbClr val="D9D2E9"/>
              </a:highlight>
            </a:endParaRPr>
          </a:p>
          <a:p>
            <a:pPr indent="0" lvl="0" marL="0" rtl="0" algn="l">
              <a:lnSpc>
                <a:spcPct val="115000"/>
              </a:lnSpc>
              <a:spcBef>
                <a:spcPts val="1200"/>
              </a:spcBef>
              <a:spcAft>
                <a:spcPts val="0"/>
              </a:spcAft>
              <a:buClr>
                <a:schemeClr val="dk1"/>
              </a:buClr>
              <a:buSzPts val="1100"/>
              <a:buFont typeface="Arial"/>
              <a:buNone/>
            </a:pPr>
            <a:r>
              <a:rPr b="1" i="1" lang="en-US">
                <a:solidFill>
                  <a:schemeClr val="dk1"/>
                </a:solidFill>
                <a:highlight>
                  <a:srgbClr val="D9D2E9"/>
                </a:highlight>
              </a:rPr>
              <a:t>	</a:t>
            </a:r>
            <a:r>
              <a:rPr lang="en-US">
                <a:solidFill>
                  <a:schemeClr val="dk1"/>
                </a:solidFill>
                <a:highlight>
                  <a:srgbClr val="D9D2E9"/>
                </a:highlight>
              </a:rPr>
              <a:t>Currently, we </a:t>
            </a:r>
            <a:r>
              <a:rPr lang="en-US">
                <a:solidFill>
                  <a:schemeClr val="dk1"/>
                </a:solidFill>
                <a:highlight>
                  <a:srgbClr val="D9D2E9"/>
                </a:highlight>
              </a:rPr>
              <a:t>have two data pipelines both over 50% complete. We have</a:t>
            </a:r>
            <a:r>
              <a:rPr lang="en-US">
                <a:solidFill>
                  <a:schemeClr val="dk1"/>
                </a:solidFill>
                <a:highlight>
                  <a:srgbClr val="D9D2E9"/>
                </a:highlight>
              </a:rPr>
              <a:t> a training pipeline that takes a backlog of video of waste collection and converts it to training sample frames. We also have a production pipeline that originates from the collection vehicle. An onboard computer uses our bin </a:t>
            </a:r>
            <a:r>
              <a:rPr lang="en-US">
                <a:solidFill>
                  <a:schemeClr val="dk1"/>
                </a:solidFill>
                <a:highlight>
                  <a:srgbClr val="D9D2E9"/>
                </a:highlight>
              </a:rPr>
              <a:t>detection</a:t>
            </a:r>
            <a:r>
              <a:rPr lang="en-US">
                <a:solidFill>
                  <a:schemeClr val="dk1"/>
                </a:solidFill>
                <a:highlight>
                  <a:srgbClr val="D9D2E9"/>
                </a:highlight>
              </a:rPr>
              <a:t> model to create sets of frames per household that can be used to make predictions on the </a:t>
            </a:r>
            <a:r>
              <a:rPr lang="en-US">
                <a:solidFill>
                  <a:schemeClr val="dk1"/>
                </a:solidFill>
                <a:highlight>
                  <a:srgbClr val="D9D2E9"/>
                </a:highlight>
              </a:rPr>
              <a:t>contaminants present.</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083bf554d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c083bf554d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D9EAD3"/>
                </a:highlight>
              </a:rPr>
              <a:t>Avery:</a:t>
            </a:r>
            <a:endParaRPr>
              <a:solidFill>
                <a:schemeClr val="dk1"/>
              </a:solidFill>
              <a:highlight>
                <a:srgbClr val="D9EAD3"/>
              </a:highlight>
            </a:endParaRPr>
          </a:p>
          <a:p>
            <a:pPr indent="45720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D9EAD3"/>
                </a:highlight>
              </a:rPr>
              <a:t>Over this scrum I was working with Ray on the API fixing some endpoints based on test results and I also worked on some research for testing and our CI/CD pipeline. I worked with Ray to move our front end into the monorepo that we share with Prairie Robotics to promote code reuse, and did pair programming with Ray in development. This week, I also did some research and reporting for front end integration tools that may be useful in the future for Prairie Robotics.</a:t>
            </a:r>
            <a:endParaRPr>
              <a:solidFill>
                <a:schemeClr val="dk1"/>
              </a:solidFill>
              <a:highlight>
                <a:srgbClr val="D9EAD3"/>
              </a:highlight>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FFF2CC"/>
                </a:highlight>
              </a:rPr>
              <a:t>Ray</a:t>
            </a:r>
            <a:r>
              <a:rPr b="1" i="1" lang="en-US">
                <a:solidFill>
                  <a:schemeClr val="dk1"/>
                </a:solidFill>
                <a:highlight>
                  <a:srgbClr val="FFF2CC"/>
                </a:highlight>
              </a:rPr>
              <a:t>:</a:t>
            </a:r>
            <a:endParaRPr b="1" i="1">
              <a:solidFill>
                <a:schemeClr val="dk1"/>
              </a:solidFill>
              <a:highlight>
                <a:srgbClr val="FFF2CC"/>
              </a:highlight>
            </a:endParaRPr>
          </a:p>
          <a:p>
            <a:pPr indent="0" lvl="0" marL="0" rtl="0" algn="l">
              <a:lnSpc>
                <a:spcPct val="115000"/>
              </a:lnSpc>
              <a:spcBef>
                <a:spcPts val="200"/>
              </a:spcBef>
              <a:spcAft>
                <a:spcPts val="0"/>
              </a:spcAft>
              <a:buClr>
                <a:schemeClr val="dk1"/>
              </a:buClr>
              <a:buSzPts val="1100"/>
              <a:buFont typeface="Arial"/>
              <a:buNone/>
            </a:pPr>
            <a:r>
              <a:rPr b="1" i="1" lang="en-US">
                <a:solidFill>
                  <a:schemeClr val="dk1"/>
                </a:solidFill>
                <a:highlight>
                  <a:srgbClr val="FFF2CC"/>
                </a:highlight>
              </a:rPr>
              <a:t>	</a:t>
            </a:r>
            <a:r>
              <a:rPr lang="en-US">
                <a:solidFill>
                  <a:schemeClr val="dk1"/>
                </a:solidFill>
                <a:highlight>
                  <a:srgbClr val="FFF2CC"/>
                </a:highlight>
              </a:rPr>
              <a:t>As Avery mentioned, I fixed several API endpoints and did some general refactoring to have more robust input validation. We moved our front-end into the Prairie Robotics monorepo and I developed some graph displays in React. I also did some research on potential integrations with a tool for user retention, engagement and sentiment analysis. </a:t>
            </a:r>
            <a:endParaRPr>
              <a:solidFill>
                <a:schemeClr val="dk1"/>
              </a:solidFill>
              <a:highlight>
                <a:srgbClr val="FFF2CC"/>
              </a:highlight>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US">
                <a:solidFill>
                  <a:schemeClr val="dk1"/>
                </a:solidFill>
                <a:highlight>
                  <a:srgbClr val="D9D2E9"/>
                </a:highlight>
              </a:rPr>
              <a:t>Noah</a:t>
            </a:r>
            <a:r>
              <a:rPr b="1" i="1" lang="en-US">
                <a:solidFill>
                  <a:schemeClr val="dk1"/>
                </a:solidFill>
                <a:highlight>
                  <a:srgbClr val="D9D2E9"/>
                </a:highlight>
              </a:rPr>
              <a:t>:</a:t>
            </a:r>
            <a:endParaRPr b="1" i="1">
              <a:solidFill>
                <a:schemeClr val="dk1"/>
              </a:solidFill>
              <a:highlight>
                <a:srgbClr val="D9D2E9"/>
              </a:highlight>
            </a:endParaRPr>
          </a:p>
          <a:p>
            <a:pPr indent="0" lvl="0" marL="0" rtl="0" algn="l">
              <a:lnSpc>
                <a:spcPct val="115000"/>
              </a:lnSpc>
              <a:spcBef>
                <a:spcPts val="0"/>
              </a:spcBef>
              <a:spcAft>
                <a:spcPts val="0"/>
              </a:spcAft>
              <a:buClr>
                <a:schemeClr val="dk1"/>
              </a:buClr>
              <a:buSzPts val="1100"/>
              <a:buFont typeface="Arial"/>
              <a:buNone/>
            </a:pPr>
            <a:r>
              <a:rPr i="1" lang="en-US">
                <a:solidFill>
                  <a:schemeClr val="dk1"/>
                </a:solidFill>
                <a:highlight>
                  <a:srgbClr val="D9D2E9"/>
                </a:highlight>
              </a:rPr>
              <a:t>	</a:t>
            </a:r>
            <a:r>
              <a:rPr lang="en-US">
                <a:solidFill>
                  <a:schemeClr val="dk1"/>
                </a:solidFill>
                <a:highlight>
                  <a:srgbClr val="D9D2E9"/>
                </a:highlight>
              </a:rPr>
              <a:t>I also worked on some integration analysis for adding </a:t>
            </a:r>
            <a:r>
              <a:rPr lang="en-US">
                <a:solidFill>
                  <a:schemeClr val="dk1"/>
                </a:solidFill>
                <a:highlight>
                  <a:srgbClr val="D9D2E9"/>
                </a:highlight>
              </a:rPr>
              <a:t>programmatic</a:t>
            </a:r>
            <a:r>
              <a:rPr lang="en-US">
                <a:solidFill>
                  <a:schemeClr val="dk1"/>
                </a:solidFill>
                <a:highlight>
                  <a:srgbClr val="D9D2E9"/>
                </a:highlight>
              </a:rPr>
              <a:t> </a:t>
            </a:r>
            <a:r>
              <a:rPr lang="en-US">
                <a:solidFill>
                  <a:schemeClr val="dk1"/>
                </a:solidFill>
                <a:highlight>
                  <a:srgbClr val="D9D2E9"/>
                </a:highlight>
              </a:rPr>
              <a:t>calling and emailing to stream sight. When not working on analysis I was busy finishing and deploying our bin detection process including setting up gps and cellular internet for the aaeon onboard computer.</a:t>
            </a:r>
            <a:endParaRPr>
              <a:solidFill>
                <a:schemeClr val="dk1"/>
              </a:solidFill>
              <a:highlight>
                <a:srgbClr val="D9D2E9"/>
              </a:highlight>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083bf554d_1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083bf554d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D9EAD3"/>
                </a:highlight>
              </a:rPr>
              <a:t>We are looking into small changes to our UI.</a:t>
            </a:r>
            <a:endParaRPr>
              <a:solidFill>
                <a:schemeClr val="dk1"/>
              </a:solidFill>
              <a:highlight>
                <a:srgbClr val="D9EAD3"/>
              </a:highlight>
            </a:endParaRPr>
          </a:p>
          <a:p>
            <a:pPr indent="0" lvl="0" marL="457200" rtl="0" algn="l">
              <a:spcBef>
                <a:spcPts val="1200"/>
              </a:spcBef>
              <a:spcAft>
                <a:spcPts val="0"/>
              </a:spcAft>
              <a:buNone/>
            </a:pPr>
            <a:r>
              <a:rPr lang="en-US">
                <a:highlight>
                  <a:srgbClr val="D9D2E9"/>
                </a:highlight>
              </a:rPr>
              <a:t>Due to delays, we are likely not going to make the progress we had intended to make </a:t>
            </a:r>
            <a:r>
              <a:rPr lang="en-US">
                <a:highlight>
                  <a:srgbClr val="D9D2E9"/>
                </a:highlight>
              </a:rPr>
              <a:t>regarding</a:t>
            </a:r>
            <a:r>
              <a:rPr lang="en-US">
                <a:highlight>
                  <a:srgbClr val="D9D2E9"/>
                </a:highlight>
              </a:rPr>
              <a:t> our contaminant classifier. Regardless, we intend to get as far as we can and we will supplement our API and front-end with mock data as </a:t>
            </a:r>
            <a:r>
              <a:rPr lang="en-US">
                <a:highlight>
                  <a:srgbClr val="D9D2E9"/>
                </a:highlight>
              </a:rPr>
              <a:t>necessary. </a:t>
            </a:r>
            <a:endParaRPr>
              <a:highlight>
                <a:srgbClr val="D9D2E9"/>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c083bf554d_1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c083bf554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(AVERY GOES FIRST RAY)</a:t>
            </a:r>
            <a:endParaRPr/>
          </a:p>
          <a:p>
            <a:pPr indent="0" lvl="0" marL="0" rtl="0" algn="l">
              <a:spcBef>
                <a:spcPts val="0"/>
              </a:spcBef>
              <a:spcAft>
                <a:spcPts val="0"/>
              </a:spcAft>
              <a:buNone/>
            </a:pPr>
            <a:r>
              <a:rPr lang="en-US"/>
              <a:t>API:</a:t>
            </a:r>
            <a:endParaRPr/>
          </a:p>
          <a:p>
            <a:pPr indent="-298450" lvl="0" marL="457200" rtl="0" algn="l">
              <a:spcBef>
                <a:spcPts val="0"/>
              </a:spcBef>
              <a:spcAft>
                <a:spcPts val="0"/>
              </a:spcAft>
              <a:buSzPts val="1100"/>
              <a:buChar char="●"/>
            </a:pPr>
            <a:r>
              <a:rPr lang="en-US">
                <a:highlight>
                  <a:srgbClr val="D9EAD3"/>
                </a:highlight>
              </a:rPr>
              <a:t>Database | Seeding Data | Tests </a:t>
            </a:r>
            <a:endParaRPr>
              <a:highlight>
                <a:srgbClr val="D9EAD3"/>
              </a:highlight>
            </a:endParaRPr>
          </a:p>
          <a:p>
            <a:pPr indent="-298450" lvl="0" marL="457200" rtl="0" algn="l">
              <a:spcBef>
                <a:spcPts val="0"/>
              </a:spcBef>
              <a:spcAft>
                <a:spcPts val="0"/>
              </a:spcAft>
              <a:buSzPts val="1100"/>
              <a:buChar char="●"/>
            </a:pPr>
            <a:r>
              <a:rPr lang="en-US">
                <a:highlight>
                  <a:srgbClr val="FFF2CC"/>
                </a:highlight>
              </a:rPr>
              <a:t>Postman Requests, showing RBAC working (just show postman, and changing permission)</a:t>
            </a:r>
            <a:endParaRPr>
              <a:highlight>
                <a:srgbClr val="FFF2CC"/>
              </a:highlight>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US"/>
              <a:t>Front-end</a:t>
            </a:r>
            <a:endParaRPr/>
          </a:p>
          <a:p>
            <a:pPr indent="-298450" lvl="0" marL="457200" rtl="0" algn="l">
              <a:spcBef>
                <a:spcPts val="0"/>
              </a:spcBef>
              <a:spcAft>
                <a:spcPts val="0"/>
              </a:spcAft>
              <a:buSzPts val="1100"/>
              <a:buChar char="●"/>
            </a:pPr>
            <a:r>
              <a:rPr lang="en-US">
                <a:highlight>
                  <a:srgbClr val="FFF2CC"/>
                </a:highlight>
              </a:rPr>
              <a:t>Quick demo of different pages</a:t>
            </a:r>
            <a:endParaRPr>
              <a:highlight>
                <a:srgbClr val="FFF2CC"/>
              </a:highlight>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ga6894d973b_2_55"/>
          <p:cNvGrpSpPr/>
          <p:nvPr/>
        </p:nvGrpSpPr>
        <p:grpSpPr>
          <a:xfrm>
            <a:off x="5800234" y="3807170"/>
            <a:ext cx="591423" cy="140843"/>
            <a:chOff x="4137525" y="2915950"/>
            <a:chExt cx="869100" cy="207000"/>
          </a:xfrm>
        </p:grpSpPr>
        <p:sp>
          <p:nvSpPr>
            <p:cNvPr id="11" name="Google Shape;11;ga6894d973b_2_55"/>
            <p:cNvSpPr/>
            <p:nvPr/>
          </p:nvSpPr>
          <p:spPr>
            <a:xfrm>
              <a:off x="446857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ga6894d973b_2_55"/>
            <p:cNvSpPr/>
            <p:nvPr/>
          </p:nvSpPr>
          <p:spPr>
            <a:xfrm>
              <a:off x="47996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ga6894d973b_2_55"/>
            <p:cNvSpPr/>
            <p:nvPr/>
          </p:nvSpPr>
          <p:spPr>
            <a:xfrm>
              <a:off x="41375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ga6894d973b_2_55"/>
          <p:cNvSpPr txBox="1"/>
          <p:nvPr>
            <p:ph type="ctrTitle"/>
          </p:nvPr>
        </p:nvSpPr>
        <p:spPr>
          <a:xfrm>
            <a:off x="895010" y="1321067"/>
            <a:ext cx="10401900" cy="23067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6400"/>
              <a:buNone/>
              <a:defRPr sz="6400"/>
            </a:lvl1pPr>
            <a:lvl2pPr lvl="1" algn="ctr">
              <a:lnSpc>
                <a:spcPct val="100000"/>
              </a:lnSpc>
              <a:spcBef>
                <a:spcPts val="0"/>
              </a:spcBef>
              <a:spcAft>
                <a:spcPts val="0"/>
              </a:spcAft>
              <a:buSzPts val="6400"/>
              <a:buNone/>
              <a:defRPr sz="6400"/>
            </a:lvl2pPr>
            <a:lvl3pPr lvl="2" algn="ctr">
              <a:lnSpc>
                <a:spcPct val="100000"/>
              </a:lnSpc>
              <a:spcBef>
                <a:spcPts val="0"/>
              </a:spcBef>
              <a:spcAft>
                <a:spcPts val="0"/>
              </a:spcAft>
              <a:buSzPts val="6400"/>
              <a:buNone/>
              <a:defRPr sz="6400"/>
            </a:lvl3pPr>
            <a:lvl4pPr lvl="3" algn="ctr">
              <a:lnSpc>
                <a:spcPct val="100000"/>
              </a:lnSpc>
              <a:spcBef>
                <a:spcPts val="0"/>
              </a:spcBef>
              <a:spcAft>
                <a:spcPts val="0"/>
              </a:spcAft>
              <a:buSzPts val="6400"/>
              <a:buNone/>
              <a:defRPr sz="6400"/>
            </a:lvl4pPr>
            <a:lvl5pPr lvl="4" algn="ctr">
              <a:lnSpc>
                <a:spcPct val="100000"/>
              </a:lnSpc>
              <a:spcBef>
                <a:spcPts val="0"/>
              </a:spcBef>
              <a:spcAft>
                <a:spcPts val="0"/>
              </a:spcAft>
              <a:buSzPts val="6400"/>
              <a:buNone/>
              <a:defRPr sz="6400"/>
            </a:lvl5pPr>
            <a:lvl6pPr lvl="5" algn="ctr">
              <a:lnSpc>
                <a:spcPct val="100000"/>
              </a:lnSpc>
              <a:spcBef>
                <a:spcPts val="0"/>
              </a:spcBef>
              <a:spcAft>
                <a:spcPts val="0"/>
              </a:spcAft>
              <a:buSzPts val="6400"/>
              <a:buNone/>
              <a:defRPr sz="6400"/>
            </a:lvl6pPr>
            <a:lvl7pPr lvl="6" algn="ctr">
              <a:lnSpc>
                <a:spcPct val="100000"/>
              </a:lnSpc>
              <a:spcBef>
                <a:spcPts val="0"/>
              </a:spcBef>
              <a:spcAft>
                <a:spcPts val="0"/>
              </a:spcAft>
              <a:buSzPts val="6400"/>
              <a:buNone/>
              <a:defRPr sz="6400"/>
            </a:lvl7pPr>
            <a:lvl8pPr lvl="7" algn="ctr">
              <a:lnSpc>
                <a:spcPct val="100000"/>
              </a:lnSpc>
              <a:spcBef>
                <a:spcPts val="0"/>
              </a:spcBef>
              <a:spcAft>
                <a:spcPts val="0"/>
              </a:spcAft>
              <a:buSzPts val="6400"/>
              <a:buNone/>
              <a:defRPr sz="6400"/>
            </a:lvl8pPr>
            <a:lvl9pPr lvl="8" algn="ctr">
              <a:lnSpc>
                <a:spcPct val="100000"/>
              </a:lnSpc>
              <a:spcBef>
                <a:spcPts val="0"/>
              </a:spcBef>
              <a:spcAft>
                <a:spcPts val="0"/>
              </a:spcAft>
              <a:buSzPts val="6400"/>
              <a:buNone/>
              <a:defRPr sz="6400"/>
            </a:lvl9pPr>
          </a:lstStyle>
          <a:p/>
        </p:txBody>
      </p:sp>
      <p:sp>
        <p:nvSpPr>
          <p:cNvPr id="15" name="Google Shape;15;ga6894d973b_2_55"/>
          <p:cNvSpPr txBox="1"/>
          <p:nvPr>
            <p:ph idx="1" type="subTitle"/>
          </p:nvPr>
        </p:nvSpPr>
        <p:spPr>
          <a:xfrm>
            <a:off x="895000" y="4233168"/>
            <a:ext cx="10401900" cy="10569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ga6894d973b_2_5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a6894d973b_2_92"/>
          <p:cNvSpPr txBox="1"/>
          <p:nvPr>
            <p:ph idx="1" type="body"/>
          </p:nvPr>
        </p:nvSpPr>
        <p:spPr>
          <a:xfrm>
            <a:off x="415600" y="5640767"/>
            <a:ext cx="7998300" cy="806700"/>
          </a:xfrm>
          <a:prstGeom prst="rect">
            <a:avLst/>
          </a:prstGeom>
          <a:noFill/>
          <a:ln>
            <a:noFill/>
          </a:ln>
        </p:spPr>
        <p:txBody>
          <a:bodyPr anchorCtr="0" anchor="ctr" bIns="121900" lIns="121900" spcFirstLastPara="1" rIns="121900" wrap="square" tIns="121900">
            <a:noAutofit/>
          </a:bodyPr>
          <a:lstStyle>
            <a:lvl1pPr indent="-228600" lvl="0" marL="457200" algn="l">
              <a:lnSpc>
                <a:spcPct val="100000"/>
              </a:lnSpc>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stStyle>
          <a:p/>
        </p:txBody>
      </p:sp>
      <p:sp>
        <p:nvSpPr>
          <p:cNvPr id="54" name="Google Shape;54;ga6894d973b_2_92"/>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ga6894d973b_2_95"/>
          <p:cNvSpPr txBox="1"/>
          <p:nvPr>
            <p:ph hasCustomPrompt="1" type="title"/>
          </p:nvPr>
        </p:nvSpPr>
        <p:spPr>
          <a:xfrm>
            <a:off x="415600" y="1673700"/>
            <a:ext cx="11360700" cy="25209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7" name="Google Shape;57;ga6894d973b_2_95"/>
          <p:cNvSpPr txBox="1"/>
          <p:nvPr>
            <p:ph idx="1" type="body"/>
          </p:nvPr>
        </p:nvSpPr>
        <p:spPr>
          <a:xfrm>
            <a:off x="415600" y="4304567"/>
            <a:ext cx="11360700" cy="1734300"/>
          </a:xfrm>
          <a:prstGeom prst="rect">
            <a:avLst/>
          </a:prstGeom>
          <a:noFill/>
          <a:ln>
            <a:noFill/>
          </a:ln>
        </p:spPr>
        <p:txBody>
          <a:bodyPr anchorCtr="0" anchor="t" bIns="121900" lIns="121900" spcFirstLastPara="1" rIns="121900" wrap="square" tIns="121900">
            <a:noAutofit/>
          </a:bodyPr>
          <a:lstStyle>
            <a:lvl1pPr indent="-381000" lvl="0" marL="457200" algn="ctr">
              <a:lnSpc>
                <a:spcPct val="115000"/>
              </a:lnSpc>
              <a:spcBef>
                <a:spcPts val="0"/>
              </a:spcBef>
              <a:spcAft>
                <a:spcPts val="0"/>
              </a:spcAft>
              <a:buSzPts val="2400"/>
              <a:buChar char="●"/>
              <a:defRPr/>
            </a:lvl1pPr>
            <a:lvl2pPr indent="-349250" lvl="1" marL="914400" algn="ctr">
              <a:lnSpc>
                <a:spcPct val="115000"/>
              </a:lnSpc>
              <a:spcBef>
                <a:spcPts val="2100"/>
              </a:spcBef>
              <a:spcAft>
                <a:spcPts val="0"/>
              </a:spcAft>
              <a:buSzPts val="1900"/>
              <a:buChar char="○"/>
              <a:defRPr/>
            </a:lvl2pPr>
            <a:lvl3pPr indent="-349250" lvl="2" marL="1371600" algn="ctr">
              <a:lnSpc>
                <a:spcPct val="115000"/>
              </a:lnSpc>
              <a:spcBef>
                <a:spcPts val="2100"/>
              </a:spcBef>
              <a:spcAft>
                <a:spcPts val="0"/>
              </a:spcAft>
              <a:buSzPts val="1900"/>
              <a:buChar char="■"/>
              <a:defRPr/>
            </a:lvl3pPr>
            <a:lvl4pPr indent="-349250" lvl="3" marL="1828800" algn="ctr">
              <a:lnSpc>
                <a:spcPct val="115000"/>
              </a:lnSpc>
              <a:spcBef>
                <a:spcPts val="2100"/>
              </a:spcBef>
              <a:spcAft>
                <a:spcPts val="0"/>
              </a:spcAft>
              <a:buSzPts val="1900"/>
              <a:buChar char="●"/>
              <a:defRPr/>
            </a:lvl4pPr>
            <a:lvl5pPr indent="-349250" lvl="4" marL="2286000" algn="ctr">
              <a:lnSpc>
                <a:spcPct val="115000"/>
              </a:lnSpc>
              <a:spcBef>
                <a:spcPts val="2100"/>
              </a:spcBef>
              <a:spcAft>
                <a:spcPts val="0"/>
              </a:spcAft>
              <a:buSzPts val="1900"/>
              <a:buChar char="○"/>
              <a:defRPr/>
            </a:lvl5pPr>
            <a:lvl6pPr indent="-349250" lvl="5" marL="2743200" algn="ctr">
              <a:lnSpc>
                <a:spcPct val="115000"/>
              </a:lnSpc>
              <a:spcBef>
                <a:spcPts val="2100"/>
              </a:spcBef>
              <a:spcAft>
                <a:spcPts val="0"/>
              </a:spcAft>
              <a:buSzPts val="1900"/>
              <a:buChar char="■"/>
              <a:defRPr/>
            </a:lvl6pPr>
            <a:lvl7pPr indent="-349250" lvl="6" marL="3200400" algn="ctr">
              <a:lnSpc>
                <a:spcPct val="115000"/>
              </a:lnSpc>
              <a:spcBef>
                <a:spcPts val="2100"/>
              </a:spcBef>
              <a:spcAft>
                <a:spcPts val="0"/>
              </a:spcAft>
              <a:buSzPts val="1900"/>
              <a:buChar char="●"/>
              <a:defRPr/>
            </a:lvl7pPr>
            <a:lvl8pPr indent="-349250" lvl="7" marL="3657600" algn="ctr">
              <a:lnSpc>
                <a:spcPct val="115000"/>
              </a:lnSpc>
              <a:spcBef>
                <a:spcPts val="2100"/>
              </a:spcBef>
              <a:spcAft>
                <a:spcPts val="0"/>
              </a:spcAft>
              <a:buSzPts val="1900"/>
              <a:buChar char="○"/>
              <a:defRPr/>
            </a:lvl8pPr>
            <a:lvl9pPr indent="-349250" lvl="8" marL="4114800" algn="ctr">
              <a:lnSpc>
                <a:spcPct val="115000"/>
              </a:lnSpc>
              <a:spcBef>
                <a:spcPts val="2100"/>
              </a:spcBef>
              <a:spcAft>
                <a:spcPts val="2100"/>
              </a:spcAft>
              <a:buSzPts val="1900"/>
              <a:buChar char="■"/>
              <a:defRPr/>
            </a:lvl9pPr>
          </a:lstStyle>
          <a:p/>
        </p:txBody>
      </p:sp>
      <p:sp>
        <p:nvSpPr>
          <p:cNvPr id="58" name="Google Shape;58;ga6894d973b_2_9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 name="Shape 59"/>
        <p:cNvGrpSpPr/>
        <p:nvPr/>
      </p:nvGrpSpPr>
      <p:grpSpPr>
        <a:xfrm>
          <a:off x="0" y="0"/>
          <a:ext cx="0" cy="0"/>
          <a:chOff x="0" y="0"/>
          <a:chExt cx="0" cy="0"/>
        </a:xfrm>
      </p:grpSpPr>
      <p:sp>
        <p:nvSpPr>
          <p:cNvPr id="60" name="Google Shape;60;ga6894d973b_2_99"/>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ga6894d973b_2_10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000"/>
              <a:buNone/>
              <a:defRPr/>
            </a:lvl1pPr>
            <a:lvl2pPr lvl="1" algn="l">
              <a:lnSpc>
                <a:spcPct val="90000"/>
              </a:lnSpc>
              <a:spcBef>
                <a:spcPts val="0"/>
              </a:spcBef>
              <a:spcAft>
                <a:spcPts val="0"/>
              </a:spcAft>
              <a:buSzPts val="4000"/>
              <a:buNone/>
              <a:defRPr/>
            </a:lvl2pPr>
            <a:lvl3pPr lvl="2" algn="l">
              <a:lnSpc>
                <a:spcPct val="90000"/>
              </a:lnSpc>
              <a:spcBef>
                <a:spcPts val="0"/>
              </a:spcBef>
              <a:spcAft>
                <a:spcPts val="0"/>
              </a:spcAft>
              <a:buSzPts val="4000"/>
              <a:buNone/>
              <a:defRPr/>
            </a:lvl3pPr>
            <a:lvl4pPr lvl="3" algn="l">
              <a:lnSpc>
                <a:spcPct val="90000"/>
              </a:lnSpc>
              <a:spcBef>
                <a:spcPts val="0"/>
              </a:spcBef>
              <a:spcAft>
                <a:spcPts val="0"/>
              </a:spcAft>
              <a:buSzPts val="4000"/>
              <a:buNone/>
              <a:defRPr/>
            </a:lvl4pPr>
            <a:lvl5pPr lvl="4" algn="l">
              <a:lnSpc>
                <a:spcPct val="90000"/>
              </a:lnSpc>
              <a:spcBef>
                <a:spcPts val="0"/>
              </a:spcBef>
              <a:spcAft>
                <a:spcPts val="0"/>
              </a:spcAft>
              <a:buSzPts val="4000"/>
              <a:buNone/>
              <a:defRPr/>
            </a:lvl5pPr>
            <a:lvl6pPr lvl="5" algn="l">
              <a:lnSpc>
                <a:spcPct val="90000"/>
              </a:lnSpc>
              <a:spcBef>
                <a:spcPts val="0"/>
              </a:spcBef>
              <a:spcAft>
                <a:spcPts val="0"/>
              </a:spcAft>
              <a:buSzPts val="4000"/>
              <a:buNone/>
              <a:defRPr/>
            </a:lvl6pPr>
            <a:lvl7pPr lvl="6" algn="l">
              <a:lnSpc>
                <a:spcPct val="90000"/>
              </a:lnSpc>
              <a:spcBef>
                <a:spcPts val="0"/>
              </a:spcBef>
              <a:spcAft>
                <a:spcPts val="0"/>
              </a:spcAft>
              <a:buSzPts val="4000"/>
              <a:buNone/>
              <a:defRPr/>
            </a:lvl7pPr>
            <a:lvl8pPr lvl="7" algn="l">
              <a:lnSpc>
                <a:spcPct val="90000"/>
              </a:lnSpc>
              <a:spcBef>
                <a:spcPts val="0"/>
              </a:spcBef>
              <a:spcAft>
                <a:spcPts val="0"/>
              </a:spcAft>
              <a:buSzPts val="4000"/>
              <a:buNone/>
              <a:defRPr/>
            </a:lvl8pPr>
            <a:lvl9pPr lvl="8" algn="l">
              <a:lnSpc>
                <a:spcPct val="90000"/>
              </a:lnSpc>
              <a:spcBef>
                <a:spcPts val="0"/>
              </a:spcBef>
              <a:spcAft>
                <a:spcPts val="0"/>
              </a:spcAft>
              <a:buSzPts val="4000"/>
              <a:buNone/>
              <a:defRPr/>
            </a:lvl9pPr>
          </a:lstStyle>
          <a:p/>
        </p:txBody>
      </p:sp>
      <p:sp>
        <p:nvSpPr>
          <p:cNvPr id="19" name="Google Shape;19;ga6894d973b_2_10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2100"/>
              </a:spcBef>
              <a:spcAft>
                <a:spcPts val="0"/>
              </a:spcAft>
              <a:buClr>
                <a:schemeClr val="dk1"/>
              </a:buClr>
              <a:buSzPts val="1800"/>
              <a:buChar char="●"/>
              <a:defRPr/>
            </a:lvl7pPr>
            <a:lvl8pPr indent="-342900" lvl="7" marL="3657600" algn="l">
              <a:lnSpc>
                <a:spcPct val="90000"/>
              </a:lnSpc>
              <a:spcBef>
                <a:spcPts val="2100"/>
              </a:spcBef>
              <a:spcAft>
                <a:spcPts val="0"/>
              </a:spcAft>
              <a:buClr>
                <a:schemeClr val="dk1"/>
              </a:buClr>
              <a:buSzPts val="1800"/>
              <a:buChar char="○"/>
              <a:defRPr/>
            </a:lvl8pPr>
            <a:lvl9pPr indent="-342900" lvl="8" marL="4114800" algn="l">
              <a:lnSpc>
                <a:spcPct val="90000"/>
              </a:lnSpc>
              <a:spcBef>
                <a:spcPts val="2100"/>
              </a:spcBef>
              <a:spcAft>
                <a:spcPts val="2100"/>
              </a:spcAft>
              <a:buClr>
                <a:schemeClr val="dk1"/>
              </a:buClr>
              <a:buSzPts val="1800"/>
              <a:buChar char="■"/>
              <a:defRPr/>
            </a:lvl9pPr>
          </a:lstStyle>
          <a:p/>
        </p:txBody>
      </p:sp>
      <p:sp>
        <p:nvSpPr>
          <p:cNvPr id="20" name="Google Shape;20;ga6894d973b_2_10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 name="Google Shape;21;ga6894d973b_2_10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2" name="Google Shape;22;ga6894d973b_2_10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sz="1300">
              <a:solidFill>
                <a:schemeClr val="accent3"/>
              </a:solidFill>
              <a:latin typeface="Average"/>
              <a:ea typeface="Average"/>
              <a:cs typeface="Average"/>
              <a:sym typeface="Averag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ga6894d973b_2_63"/>
          <p:cNvSpPr txBox="1"/>
          <p:nvPr>
            <p:ph type="title"/>
          </p:nvPr>
        </p:nvSpPr>
        <p:spPr>
          <a:xfrm>
            <a:off x="895000" y="2855000"/>
            <a:ext cx="10469700" cy="11481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5" name="Google Shape;25;ga6894d973b_2_63"/>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ga6894d973b_2_66"/>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28" name="Google Shape;28;ga6894d973b_2_66"/>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210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29" name="Google Shape;29;ga6894d973b_2_66"/>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ga6894d973b_2_7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2" name="Google Shape;32;ga6894d973b_2_70"/>
          <p:cNvSpPr txBox="1"/>
          <p:nvPr>
            <p:ph idx="1" type="body"/>
          </p:nvPr>
        </p:nvSpPr>
        <p:spPr>
          <a:xfrm>
            <a:off x="415600" y="1536633"/>
            <a:ext cx="5333100" cy="45552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3" name="Google Shape;33;ga6894d973b_2_70"/>
          <p:cNvSpPr txBox="1"/>
          <p:nvPr>
            <p:ph idx="2" type="body"/>
          </p:nvPr>
        </p:nvSpPr>
        <p:spPr>
          <a:xfrm>
            <a:off x="6443200" y="1536633"/>
            <a:ext cx="5333100" cy="45552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4" name="Google Shape;34;ga6894d973b_2_70"/>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ga6894d973b_2_75"/>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7" name="Google Shape;37;ga6894d973b_2_7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ga6894d973b_2_78"/>
          <p:cNvSpPr txBox="1"/>
          <p:nvPr>
            <p:ph type="title"/>
          </p:nvPr>
        </p:nvSpPr>
        <p:spPr>
          <a:xfrm>
            <a:off x="415600" y="740800"/>
            <a:ext cx="3744000" cy="10077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40" name="Google Shape;40;ga6894d973b_2_78"/>
          <p:cNvSpPr txBox="1"/>
          <p:nvPr>
            <p:ph idx="1" type="body"/>
          </p:nvPr>
        </p:nvSpPr>
        <p:spPr>
          <a:xfrm>
            <a:off x="415600" y="1852800"/>
            <a:ext cx="3744000" cy="42393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41" name="Google Shape;41;ga6894d973b_2_78"/>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2" name="Shape 42"/>
        <p:cNvGrpSpPr/>
        <p:nvPr/>
      </p:nvGrpSpPr>
      <p:grpSpPr>
        <a:xfrm>
          <a:off x="0" y="0"/>
          <a:ext cx="0" cy="0"/>
          <a:chOff x="0" y="0"/>
          <a:chExt cx="0" cy="0"/>
        </a:xfrm>
      </p:grpSpPr>
      <p:sp>
        <p:nvSpPr>
          <p:cNvPr id="43" name="Google Shape;43;ga6894d973b_2_82"/>
          <p:cNvSpPr txBox="1"/>
          <p:nvPr>
            <p:ph type="title"/>
          </p:nvPr>
        </p:nvSpPr>
        <p:spPr>
          <a:xfrm>
            <a:off x="653667" y="701800"/>
            <a:ext cx="8302800" cy="54543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Clr>
                <a:schemeClr val="lt1"/>
              </a:buClr>
              <a:buSzPts val="6400"/>
              <a:buNone/>
              <a:defRPr sz="6400">
                <a:solidFill>
                  <a:schemeClr val="lt1"/>
                </a:solidFill>
              </a:defRPr>
            </a:lvl1pPr>
            <a:lvl2pPr lvl="1" algn="l">
              <a:lnSpc>
                <a:spcPct val="100000"/>
              </a:lnSpc>
              <a:spcBef>
                <a:spcPts val="0"/>
              </a:spcBef>
              <a:spcAft>
                <a:spcPts val="0"/>
              </a:spcAft>
              <a:buClr>
                <a:schemeClr val="lt1"/>
              </a:buClr>
              <a:buSzPts val="6400"/>
              <a:buNone/>
              <a:defRPr sz="6400">
                <a:solidFill>
                  <a:schemeClr val="lt1"/>
                </a:solidFill>
              </a:defRPr>
            </a:lvl2pPr>
            <a:lvl3pPr lvl="2" algn="l">
              <a:lnSpc>
                <a:spcPct val="100000"/>
              </a:lnSpc>
              <a:spcBef>
                <a:spcPts val="0"/>
              </a:spcBef>
              <a:spcAft>
                <a:spcPts val="0"/>
              </a:spcAft>
              <a:buClr>
                <a:schemeClr val="lt1"/>
              </a:buClr>
              <a:buSzPts val="6400"/>
              <a:buNone/>
              <a:defRPr sz="6400">
                <a:solidFill>
                  <a:schemeClr val="lt1"/>
                </a:solidFill>
              </a:defRPr>
            </a:lvl3pPr>
            <a:lvl4pPr lvl="3" algn="l">
              <a:lnSpc>
                <a:spcPct val="100000"/>
              </a:lnSpc>
              <a:spcBef>
                <a:spcPts val="0"/>
              </a:spcBef>
              <a:spcAft>
                <a:spcPts val="0"/>
              </a:spcAft>
              <a:buClr>
                <a:schemeClr val="lt1"/>
              </a:buClr>
              <a:buSzPts val="6400"/>
              <a:buNone/>
              <a:defRPr sz="6400">
                <a:solidFill>
                  <a:schemeClr val="lt1"/>
                </a:solidFill>
              </a:defRPr>
            </a:lvl4pPr>
            <a:lvl5pPr lvl="4" algn="l">
              <a:lnSpc>
                <a:spcPct val="100000"/>
              </a:lnSpc>
              <a:spcBef>
                <a:spcPts val="0"/>
              </a:spcBef>
              <a:spcAft>
                <a:spcPts val="0"/>
              </a:spcAft>
              <a:buClr>
                <a:schemeClr val="lt1"/>
              </a:buClr>
              <a:buSzPts val="6400"/>
              <a:buNone/>
              <a:defRPr sz="6400">
                <a:solidFill>
                  <a:schemeClr val="lt1"/>
                </a:solidFill>
              </a:defRPr>
            </a:lvl5pPr>
            <a:lvl6pPr lvl="5" algn="l">
              <a:lnSpc>
                <a:spcPct val="100000"/>
              </a:lnSpc>
              <a:spcBef>
                <a:spcPts val="0"/>
              </a:spcBef>
              <a:spcAft>
                <a:spcPts val="0"/>
              </a:spcAft>
              <a:buClr>
                <a:schemeClr val="lt1"/>
              </a:buClr>
              <a:buSzPts val="6400"/>
              <a:buNone/>
              <a:defRPr sz="6400">
                <a:solidFill>
                  <a:schemeClr val="lt1"/>
                </a:solidFill>
              </a:defRPr>
            </a:lvl6pPr>
            <a:lvl7pPr lvl="6" algn="l">
              <a:lnSpc>
                <a:spcPct val="100000"/>
              </a:lnSpc>
              <a:spcBef>
                <a:spcPts val="0"/>
              </a:spcBef>
              <a:spcAft>
                <a:spcPts val="0"/>
              </a:spcAft>
              <a:buClr>
                <a:schemeClr val="lt1"/>
              </a:buClr>
              <a:buSzPts val="6400"/>
              <a:buNone/>
              <a:defRPr sz="6400">
                <a:solidFill>
                  <a:schemeClr val="lt1"/>
                </a:solidFill>
              </a:defRPr>
            </a:lvl7pPr>
            <a:lvl8pPr lvl="7" algn="l">
              <a:lnSpc>
                <a:spcPct val="100000"/>
              </a:lnSpc>
              <a:spcBef>
                <a:spcPts val="0"/>
              </a:spcBef>
              <a:spcAft>
                <a:spcPts val="0"/>
              </a:spcAft>
              <a:buClr>
                <a:schemeClr val="lt1"/>
              </a:buClr>
              <a:buSzPts val="6400"/>
              <a:buNone/>
              <a:defRPr sz="6400">
                <a:solidFill>
                  <a:schemeClr val="lt1"/>
                </a:solidFill>
              </a:defRPr>
            </a:lvl8pPr>
            <a:lvl9pPr lvl="8" algn="l">
              <a:lnSpc>
                <a:spcPct val="100000"/>
              </a:lnSpc>
              <a:spcBef>
                <a:spcPts val="0"/>
              </a:spcBef>
              <a:spcAft>
                <a:spcPts val="0"/>
              </a:spcAft>
              <a:buClr>
                <a:schemeClr val="lt1"/>
              </a:buClr>
              <a:buSzPts val="6400"/>
              <a:buNone/>
              <a:defRPr sz="6400">
                <a:solidFill>
                  <a:schemeClr val="lt1"/>
                </a:solidFill>
              </a:defRPr>
            </a:lvl9pPr>
          </a:lstStyle>
          <a:p/>
        </p:txBody>
      </p:sp>
      <p:sp>
        <p:nvSpPr>
          <p:cNvPr id="44" name="Google Shape;44;ga6894d973b_2_82"/>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ga6894d973b_2_85"/>
          <p:cNvSpPr/>
          <p:nvPr/>
        </p:nvSpPr>
        <p:spPr>
          <a:xfrm>
            <a:off x="6096000" y="0"/>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 name="Google Shape;47;ga6894d973b_2_85"/>
          <p:cNvCxnSpPr/>
          <p:nvPr/>
        </p:nvCxnSpPr>
        <p:spPr>
          <a:xfrm>
            <a:off x="6706233" y="5994000"/>
            <a:ext cx="624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ga6894d973b_2_85"/>
          <p:cNvSpPr txBox="1"/>
          <p:nvPr>
            <p:ph type="title"/>
          </p:nvPr>
        </p:nvSpPr>
        <p:spPr>
          <a:xfrm>
            <a:off x="354000" y="1441867"/>
            <a:ext cx="5393700" cy="22803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49" name="Google Shape;49;ga6894d973b_2_85"/>
          <p:cNvSpPr txBox="1"/>
          <p:nvPr>
            <p:ph idx="1" type="subTitle"/>
          </p:nvPr>
        </p:nvSpPr>
        <p:spPr>
          <a:xfrm>
            <a:off x="354000" y="3793601"/>
            <a:ext cx="5393700" cy="17940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Clr>
                <a:schemeClr val="dk1"/>
              </a:buClr>
              <a:buSzPts val="2800"/>
              <a:buNone/>
              <a:defRPr sz="28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sp>
        <p:nvSpPr>
          <p:cNvPr id="50" name="Google Shape;50;ga6894d973b_2_85"/>
          <p:cNvSpPr txBox="1"/>
          <p:nvPr>
            <p:ph idx="2" type="body"/>
          </p:nvPr>
        </p:nvSpPr>
        <p:spPr>
          <a:xfrm>
            <a:off x="6586000" y="965600"/>
            <a:ext cx="5115900" cy="4926900"/>
          </a:xfrm>
          <a:prstGeom prst="rect">
            <a:avLst/>
          </a:prstGeom>
          <a:noFill/>
          <a:ln>
            <a:noFill/>
          </a:ln>
        </p:spPr>
        <p:txBody>
          <a:bodyPr anchorCtr="0" anchor="ctr" bIns="121900" lIns="121900" spcFirstLastPara="1" rIns="121900" wrap="square" tIns="121900">
            <a:noAutofit/>
          </a:bodyPr>
          <a:lstStyle>
            <a:lvl1pPr indent="-381000" lvl="0" marL="457200" algn="l">
              <a:lnSpc>
                <a:spcPct val="115000"/>
              </a:lnSpc>
              <a:spcBef>
                <a:spcPts val="0"/>
              </a:spcBef>
              <a:spcAft>
                <a:spcPts val="0"/>
              </a:spcAft>
              <a:buClr>
                <a:schemeClr val="lt1"/>
              </a:buClr>
              <a:buSzPts val="2400"/>
              <a:buChar char="●"/>
              <a:defRPr>
                <a:solidFill>
                  <a:schemeClr val="lt1"/>
                </a:solidFill>
              </a:defRPr>
            </a:lvl1pPr>
            <a:lvl2pPr indent="-349250" lvl="1" marL="914400" algn="l">
              <a:lnSpc>
                <a:spcPct val="115000"/>
              </a:lnSpc>
              <a:spcBef>
                <a:spcPts val="2100"/>
              </a:spcBef>
              <a:spcAft>
                <a:spcPts val="0"/>
              </a:spcAft>
              <a:buClr>
                <a:schemeClr val="lt1"/>
              </a:buClr>
              <a:buSzPts val="1900"/>
              <a:buChar char="○"/>
              <a:defRPr>
                <a:solidFill>
                  <a:schemeClr val="lt1"/>
                </a:solidFill>
              </a:defRPr>
            </a:lvl2pPr>
            <a:lvl3pPr indent="-349250" lvl="2" marL="1371600" algn="l">
              <a:lnSpc>
                <a:spcPct val="115000"/>
              </a:lnSpc>
              <a:spcBef>
                <a:spcPts val="2100"/>
              </a:spcBef>
              <a:spcAft>
                <a:spcPts val="0"/>
              </a:spcAft>
              <a:buClr>
                <a:schemeClr val="lt1"/>
              </a:buClr>
              <a:buSzPts val="1900"/>
              <a:buChar char="■"/>
              <a:defRPr>
                <a:solidFill>
                  <a:schemeClr val="lt1"/>
                </a:solidFill>
              </a:defRPr>
            </a:lvl3pPr>
            <a:lvl4pPr indent="-349250" lvl="3" marL="1828800" algn="l">
              <a:lnSpc>
                <a:spcPct val="115000"/>
              </a:lnSpc>
              <a:spcBef>
                <a:spcPts val="2100"/>
              </a:spcBef>
              <a:spcAft>
                <a:spcPts val="0"/>
              </a:spcAft>
              <a:buClr>
                <a:schemeClr val="lt1"/>
              </a:buClr>
              <a:buSzPts val="1900"/>
              <a:buChar char="●"/>
              <a:defRPr>
                <a:solidFill>
                  <a:schemeClr val="lt1"/>
                </a:solidFill>
              </a:defRPr>
            </a:lvl4pPr>
            <a:lvl5pPr indent="-349250" lvl="4" marL="2286000" algn="l">
              <a:lnSpc>
                <a:spcPct val="115000"/>
              </a:lnSpc>
              <a:spcBef>
                <a:spcPts val="2100"/>
              </a:spcBef>
              <a:spcAft>
                <a:spcPts val="0"/>
              </a:spcAft>
              <a:buClr>
                <a:schemeClr val="lt1"/>
              </a:buClr>
              <a:buSzPts val="1900"/>
              <a:buChar char="○"/>
              <a:defRPr>
                <a:solidFill>
                  <a:schemeClr val="lt1"/>
                </a:solidFill>
              </a:defRPr>
            </a:lvl5pPr>
            <a:lvl6pPr indent="-349250" lvl="5" marL="2743200" algn="l">
              <a:lnSpc>
                <a:spcPct val="115000"/>
              </a:lnSpc>
              <a:spcBef>
                <a:spcPts val="2100"/>
              </a:spcBef>
              <a:spcAft>
                <a:spcPts val="0"/>
              </a:spcAft>
              <a:buClr>
                <a:schemeClr val="lt1"/>
              </a:buClr>
              <a:buSzPts val="1900"/>
              <a:buChar char="■"/>
              <a:defRPr>
                <a:solidFill>
                  <a:schemeClr val="lt1"/>
                </a:solidFill>
              </a:defRPr>
            </a:lvl6pPr>
            <a:lvl7pPr indent="-349250" lvl="6" marL="3200400" algn="l">
              <a:lnSpc>
                <a:spcPct val="115000"/>
              </a:lnSpc>
              <a:spcBef>
                <a:spcPts val="2100"/>
              </a:spcBef>
              <a:spcAft>
                <a:spcPts val="0"/>
              </a:spcAft>
              <a:buClr>
                <a:schemeClr val="lt1"/>
              </a:buClr>
              <a:buSzPts val="1900"/>
              <a:buChar char="●"/>
              <a:defRPr>
                <a:solidFill>
                  <a:schemeClr val="lt1"/>
                </a:solidFill>
              </a:defRPr>
            </a:lvl7pPr>
            <a:lvl8pPr indent="-349250" lvl="7" marL="3657600" algn="l">
              <a:lnSpc>
                <a:spcPct val="115000"/>
              </a:lnSpc>
              <a:spcBef>
                <a:spcPts val="2100"/>
              </a:spcBef>
              <a:spcAft>
                <a:spcPts val="0"/>
              </a:spcAft>
              <a:buClr>
                <a:schemeClr val="lt1"/>
              </a:buClr>
              <a:buSzPts val="1900"/>
              <a:buChar char="○"/>
              <a:defRPr>
                <a:solidFill>
                  <a:schemeClr val="lt1"/>
                </a:solidFill>
              </a:defRPr>
            </a:lvl8pPr>
            <a:lvl9pPr indent="-349250" lvl="8" marL="4114800" algn="l">
              <a:lnSpc>
                <a:spcPct val="115000"/>
              </a:lnSpc>
              <a:spcBef>
                <a:spcPts val="2100"/>
              </a:spcBef>
              <a:spcAft>
                <a:spcPts val="2100"/>
              </a:spcAft>
              <a:buClr>
                <a:schemeClr val="lt1"/>
              </a:buClr>
              <a:buSzPts val="1900"/>
              <a:buChar char="■"/>
              <a:defRPr>
                <a:solidFill>
                  <a:schemeClr val="lt1"/>
                </a:solidFill>
              </a:defRPr>
            </a:lvl9pPr>
          </a:lstStyle>
          <a:p/>
        </p:txBody>
      </p:sp>
      <p:sp>
        <p:nvSpPr>
          <p:cNvPr id="51" name="Google Shape;51;ga6894d973b_2_8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ga6894d973b_2_5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1pPr>
            <a:lvl2pPr lvl="1"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2pPr>
            <a:lvl3pPr lvl="2"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3pPr>
            <a:lvl4pPr lvl="3"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4pPr>
            <a:lvl5pPr lvl="4"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5pPr>
            <a:lvl6pPr lvl="5"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6pPr>
            <a:lvl7pPr lvl="6"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7pPr>
            <a:lvl8pPr lvl="7"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8pPr>
            <a:lvl9pPr lvl="8"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9pPr>
          </a:lstStyle>
          <a:p/>
        </p:txBody>
      </p:sp>
      <p:sp>
        <p:nvSpPr>
          <p:cNvPr id="7" name="Google Shape;7;ga6894d973b_2_5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marR="0" rtl="0" algn="l">
              <a:lnSpc>
                <a:spcPct val="115000"/>
              </a:lnSpc>
              <a:spcBef>
                <a:spcPts val="0"/>
              </a:spcBef>
              <a:spcAft>
                <a:spcPts val="0"/>
              </a:spcAft>
              <a:buClr>
                <a:schemeClr val="accent3"/>
              </a:buClr>
              <a:buSzPts val="2400"/>
              <a:buFont typeface="Average"/>
              <a:buChar char="●"/>
              <a:defRPr b="0" i="0" sz="2400" u="none" cap="none" strike="noStrike">
                <a:solidFill>
                  <a:schemeClr val="accent3"/>
                </a:solidFill>
                <a:latin typeface="Average"/>
                <a:ea typeface="Average"/>
                <a:cs typeface="Average"/>
                <a:sym typeface="Average"/>
              </a:defRPr>
            </a:lvl1pPr>
            <a:lvl2pPr indent="-349250" lvl="1" marL="9144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2pPr>
            <a:lvl3pPr indent="-349250" lvl="2" marL="13716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3pPr>
            <a:lvl4pPr indent="-349250" lvl="3" marL="18288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4pPr>
            <a:lvl5pPr indent="-349250" lvl="4" marL="22860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5pPr>
            <a:lvl6pPr indent="-349250" lvl="5" marL="27432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6pPr>
            <a:lvl7pPr indent="-349250" lvl="6" marL="32004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7pPr>
            <a:lvl8pPr indent="-349250" lvl="7" marL="36576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8pPr>
            <a:lvl9pPr indent="-349250" lvl="8" marL="4114800" marR="0" rtl="0" algn="l">
              <a:lnSpc>
                <a:spcPct val="115000"/>
              </a:lnSpc>
              <a:spcBef>
                <a:spcPts val="2100"/>
              </a:spcBef>
              <a:spcAft>
                <a:spcPts val="210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9pPr>
          </a:lstStyle>
          <a:p/>
        </p:txBody>
      </p:sp>
      <p:sp>
        <p:nvSpPr>
          <p:cNvPr id="8" name="Google Shape;8;ga6894d973b_2_51"/>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drive.google.com/file/d/1p-o9TVuAO2JVJoawjoY8nt26Wk5jjRLH/view" TargetMode="External"/><Relationship Id="rId4" Type="http://schemas.openxmlformats.org/officeDocument/2006/relationships/image" Target="../media/image4.png"/><Relationship Id="rId5" Type="http://schemas.openxmlformats.org/officeDocument/2006/relationships/hyperlink" Target="http://drive.google.com/file/d/1zf0_DeGLXApapZFxreAtdSQblZFUHcbv/view" TargetMode="External"/><Relationship Id="rId6"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drive.google.com/file/d/1zf0_DeGLXApapZFxreAtdSQblZFUHcbv/view" TargetMode="Externa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jpg"/><Relationship Id="rId4" Type="http://schemas.openxmlformats.org/officeDocument/2006/relationships/image" Target="../media/image3.jpg"/><Relationship Id="rId5" Type="http://schemas.openxmlformats.org/officeDocument/2006/relationships/image" Target="../media/image6.jpg"/><Relationship Id="rId6"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drive.google.com/file/d/1nlOoLQZts0nqTrSnOD-kzFyz7Ewn1LPI/view" TargetMode="External"/><Relationship Id="rId4"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s://cleanriver.com/how-to-reduce-recycling-contamination/" TargetMode="External"/><Relationship Id="rId4" Type="http://schemas.openxmlformats.org/officeDocument/2006/relationships/hyperlink" Target="https://i.pinimg.com/originals/e9/2c/79/e92c79bbf86dd1295f94bb279fe7152a.jp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
          <p:cNvSpPr txBox="1"/>
          <p:nvPr>
            <p:ph type="ctrTitle"/>
          </p:nvPr>
        </p:nvSpPr>
        <p:spPr>
          <a:xfrm>
            <a:off x="895010" y="1321067"/>
            <a:ext cx="10401900" cy="23067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Calibri"/>
              <a:buNone/>
            </a:pPr>
            <a:r>
              <a:rPr b="0" i="0" lang="en-US" sz="6000" u="none">
                <a:solidFill>
                  <a:schemeClr val="dk1"/>
                </a:solidFill>
                <a:latin typeface="Calibri"/>
                <a:ea typeface="Calibri"/>
                <a:cs typeface="Calibri"/>
                <a:sym typeface="Calibri"/>
              </a:rPr>
              <a:t>ENSE 4</a:t>
            </a:r>
            <a:r>
              <a:rPr lang="en-US" sz="6000">
                <a:latin typeface="Calibri"/>
                <a:ea typeface="Calibri"/>
                <a:cs typeface="Calibri"/>
                <a:sym typeface="Calibri"/>
              </a:rPr>
              <a:t>77</a:t>
            </a:r>
            <a:br>
              <a:rPr b="0" i="0" lang="en-US" sz="6000" u="none">
                <a:solidFill>
                  <a:schemeClr val="dk1"/>
                </a:solidFill>
                <a:latin typeface="Calibri"/>
                <a:ea typeface="Calibri"/>
                <a:cs typeface="Calibri"/>
                <a:sym typeface="Calibri"/>
              </a:rPr>
            </a:br>
            <a:r>
              <a:rPr lang="en-US" sz="6000">
                <a:latin typeface="Calibri"/>
                <a:ea typeface="Calibri"/>
                <a:cs typeface="Calibri"/>
                <a:sym typeface="Calibri"/>
              </a:rPr>
              <a:t>February 25th Project Bazaar</a:t>
            </a:r>
            <a:endParaRPr/>
          </a:p>
        </p:txBody>
      </p:sp>
      <p:sp>
        <p:nvSpPr>
          <p:cNvPr id="66" name="Google Shape;66;p1"/>
          <p:cNvSpPr txBox="1"/>
          <p:nvPr>
            <p:ph idx="1" type="subTitle"/>
          </p:nvPr>
        </p:nvSpPr>
        <p:spPr>
          <a:xfrm>
            <a:off x="895000" y="4233168"/>
            <a:ext cx="10401900" cy="10569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400"/>
              <a:buNone/>
            </a:pPr>
            <a:r>
              <a:rPr lang="en-US"/>
              <a:t>URStreamSight</a:t>
            </a:r>
            <a:endParaRPr/>
          </a:p>
          <a:p>
            <a:pPr indent="0" lvl="0" marL="0" rtl="0" algn="ctr">
              <a:lnSpc>
                <a:spcPct val="90000"/>
              </a:lnSpc>
              <a:spcBef>
                <a:spcPts val="1000"/>
              </a:spcBef>
              <a:spcAft>
                <a:spcPts val="0"/>
              </a:spcAft>
              <a:buClr>
                <a:schemeClr val="dk1"/>
              </a:buClr>
              <a:buSzPts val="2400"/>
              <a:buNone/>
            </a:pPr>
            <a:r>
              <a:rPr lang="en-US"/>
              <a:t>Avery Cameron, Raymond Knorr, Noah Rowbotham</a:t>
            </a:r>
            <a:endParaRPr/>
          </a:p>
          <a:p>
            <a:pPr indent="0" lvl="0" marL="0" rtl="0" algn="ctr">
              <a:lnSpc>
                <a:spcPct val="90000"/>
              </a:lnSpc>
              <a:spcBef>
                <a:spcPts val="1000"/>
              </a:spcBef>
              <a:spcAft>
                <a:spcPts val="0"/>
              </a:spcAft>
              <a:buClr>
                <a:schemeClr val="dk1"/>
              </a:buClr>
              <a:buSzPts val="2400"/>
              <a:buNone/>
            </a:pPr>
            <a:r>
              <a:rPr lang="en-US"/>
              <a:t>February 25,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b78db11cc8_1_0"/>
          <p:cNvSpPr txBox="1"/>
          <p:nvPr>
            <p:ph type="title"/>
          </p:nvPr>
        </p:nvSpPr>
        <p:spPr>
          <a:xfrm>
            <a:off x="838200" y="2766150"/>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4000"/>
              <a:buNone/>
            </a:pPr>
            <a:r>
              <a:rPr lang="en-US">
                <a:latin typeface="Calibri"/>
                <a:ea typeface="Calibri"/>
                <a:cs typeface="Calibri"/>
                <a:sym typeface="Calibri"/>
              </a:rPr>
              <a:t>Machine Learning | AWS | Aaeon Board</a:t>
            </a:r>
            <a:endParaRPr>
              <a:latin typeface="Calibri"/>
              <a:ea typeface="Calibri"/>
              <a:cs typeface="Calibri"/>
              <a:sym typeface="Calibri"/>
            </a:endParaRPr>
          </a:p>
        </p:txBody>
      </p:sp>
      <p:sp>
        <p:nvSpPr>
          <p:cNvPr id="122" name="Google Shape;122;gb78db11cc8_1_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Project Demo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c083bf554d_2_5"/>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Pipelines - Training Data</a:t>
            </a:r>
            <a:endParaRPr/>
          </a:p>
        </p:txBody>
      </p:sp>
      <p:pic>
        <p:nvPicPr>
          <p:cNvPr id="128" name="Google Shape;128;gc083bf554d_2_5"/>
          <p:cNvPicPr preferRelativeResize="0"/>
          <p:nvPr/>
        </p:nvPicPr>
        <p:blipFill>
          <a:blip r:embed="rId3">
            <a:alphaModFix/>
          </a:blip>
          <a:stretch>
            <a:fillRect/>
          </a:stretch>
        </p:blipFill>
        <p:spPr>
          <a:xfrm>
            <a:off x="1234725" y="1813725"/>
            <a:ext cx="9982200" cy="4552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2" name="Shape 132"/>
        <p:cNvGrpSpPr/>
        <p:nvPr/>
      </p:nvGrpSpPr>
      <p:grpSpPr>
        <a:xfrm>
          <a:off x="0" y="0"/>
          <a:ext cx="0" cy="0"/>
          <a:chOff x="0" y="0"/>
          <a:chExt cx="0" cy="0"/>
        </a:xfrm>
      </p:grpSpPr>
      <p:sp>
        <p:nvSpPr>
          <p:cNvPr id="133" name="Google Shape;133;gb78db11cc8_1_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Training Pipeline - Video to Sample Process</a:t>
            </a:r>
            <a:endParaRPr/>
          </a:p>
        </p:txBody>
      </p:sp>
      <p:pic>
        <p:nvPicPr>
          <p:cNvPr id="134" name="Google Shape;134;gb78db11cc8_1_4" title="1609254527_unify_TOP.mp4">
            <a:hlinkClick r:id="rId3"/>
          </p:cNvPr>
          <p:cNvPicPr preferRelativeResize="0"/>
          <p:nvPr/>
        </p:nvPicPr>
        <p:blipFill rotWithShape="1">
          <a:blip r:embed="rId4">
            <a:alphaModFix/>
          </a:blip>
          <a:srcRect b="0" l="0" r="0" t="0"/>
          <a:stretch/>
        </p:blipFill>
        <p:spPr>
          <a:xfrm>
            <a:off x="838200" y="1690825"/>
            <a:ext cx="5016200" cy="3762150"/>
          </a:xfrm>
          <a:prstGeom prst="rect">
            <a:avLst/>
          </a:prstGeom>
          <a:noFill/>
          <a:ln>
            <a:noFill/>
          </a:ln>
        </p:spPr>
      </p:pic>
      <p:pic>
        <p:nvPicPr>
          <p:cNvPr id="135" name="Google Shape;135;gb78db11cc8_1_4" title="1612984600_unify_REAR.mp4">
            <a:hlinkClick r:id="rId5"/>
          </p:cNvPr>
          <p:cNvPicPr preferRelativeResize="0"/>
          <p:nvPr/>
        </p:nvPicPr>
        <p:blipFill>
          <a:blip r:embed="rId6">
            <a:alphaModFix/>
          </a:blip>
          <a:stretch>
            <a:fillRect/>
          </a:stretch>
        </p:blipFill>
        <p:spPr>
          <a:xfrm>
            <a:off x="6337584" y="1690825"/>
            <a:ext cx="5016216" cy="3762150"/>
          </a:xfrm>
          <a:prstGeom prst="rect">
            <a:avLst/>
          </a:prstGeom>
          <a:noFill/>
          <a:ln>
            <a:noFill/>
          </a:ln>
        </p:spPr>
      </p:pic>
      <p:sp>
        <p:nvSpPr>
          <p:cNvPr id="136" name="Google Shape;136;gb78db11cc8_1_4"/>
          <p:cNvSpPr txBox="1"/>
          <p:nvPr/>
        </p:nvSpPr>
        <p:spPr>
          <a:xfrm>
            <a:off x="2603350" y="5452975"/>
            <a:ext cx="14859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400">
                <a:solidFill>
                  <a:schemeClr val="dk1"/>
                </a:solidFill>
                <a:latin typeface="Calibri"/>
                <a:ea typeface="Calibri"/>
                <a:cs typeface="Calibri"/>
                <a:sym typeface="Calibri"/>
              </a:rPr>
              <a:t>Old Angle</a:t>
            </a:r>
            <a:endParaRPr>
              <a:latin typeface="Average"/>
              <a:ea typeface="Average"/>
              <a:cs typeface="Average"/>
              <a:sym typeface="Average"/>
            </a:endParaRPr>
          </a:p>
        </p:txBody>
      </p:sp>
      <p:sp>
        <p:nvSpPr>
          <p:cNvPr id="137" name="Google Shape;137;gb78db11cc8_1_4"/>
          <p:cNvSpPr txBox="1"/>
          <p:nvPr/>
        </p:nvSpPr>
        <p:spPr>
          <a:xfrm>
            <a:off x="7995038" y="5452975"/>
            <a:ext cx="1701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400">
                <a:solidFill>
                  <a:schemeClr val="dk1"/>
                </a:solidFill>
                <a:latin typeface="Calibri"/>
                <a:ea typeface="Calibri"/>
                <a:cs typeface="Calibri"/>
                <a:sym typeface="Calibri"/>
              </a:rPr>
              <a:t>New</a:t>
            </a:r>
            <a:r>
              <a:rPr lang="en-US" sz="2400">
                <a:solidFill>
                  <a:schemeClr val="dk1"/>
                </a:solidFill>
                <a:latin typeface="Calibri"/>
                <a:ea typeface="Calibri"/>
                <a:cs typeface="Calibri"/>
                <a:sym typeface="Calibri"/>
              </a:rPr>
              <a:t> Angle</a:t>
            </a:r>
            <a:endParaRPr>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par>
                                <p:cTn fill="hold" nodeType="with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gbf306c854d_0_1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Training Pipeline - Video to Sample Process</a:t>
            </a:r>
            <a:endParaRPr/>
          </a:p>
        </p:txBody>
      </p:sp>
      <p:pic>
        <p:nvPicPr>
          <p:cNvPr id="143" name="Google Shape;143;gbf306c854d_0_18" title="1612984600_unify_REAR.mp4">
            <a:hlinkClick r:id="rId3"/>
          </p:cNvPr>
          <p:cNvPicPr preferRelativeResize="0"/>
          <p:nvPr/>
        </p:nvPicPr>
        <p:blipFill>
          <a:blip r:embed="rId4">
            <a:alphaModFix/>
          </a:blip>
          <a:stretch>
            <a:fillRect/>
          </a:stretch>
        </p:blipFill>
        <p:spPr>
          <a:xfrm>
            <a:off x="3043964" y="1444777"/>
            <a:ext cx="6104075" cy="4578050"/>
          </a:xfrm>
          <a:prstGeom prst="rect">
            <a:avLst/>
          </a:prstGeom>
          <a:noFill/>
          <a:ln>
            <a:noFill/>
          </a:ln>
        </p:spPr>
      </p:pic>
      <p:sp>
        <p:nvSpPr>
          <p:cNvPr id="144" name="Google Shape;144;gbf306c854d_0_18"/>
          <p:cNvSpPr txBox="1"/>
          <p:nvPr/>
        </p:nvSpPr>
        <p:spPr>
          <a:xfrm>
            <a:off x="4677160" y="6022825"/>
            <a:ext cx="2837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400">
                <a:solidFill>
                  <a:schemeClr val="dk1"/>
                </a:solidFill>
                <a:latin typeface="Calibri"/>
                <a:ea typeface="Calibri"/>
                <a:cs typeface="Calibri"/>
                <a:sym typeface="Calibri"/>
              </a:rPr>
              <a:t>Rear Camera Angle</a:t>
            </a:r>
            <a:endParaRPr>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8" name="Shape 148"/>
        <p:cNvGrpSpPr/>
        <p:nvPr/>
      </p:nvGrpSpPr>
      <p:grpSpPr>
        <a:xfrm>
          <a:off x="0" y="0"/>
          <a:ext cx="0" cy="0"/>
          <a:chOff x="0" y="0"/>
          <a:chExt cx="0" cy="0"/>
        </a:xfrm>
      </p:grpSpPr>
      <p:sp>
        <p:nvSpPr>
          <p:cNvPr id="149" name="Google Shape;149;gb78db11cc8_1_1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Video to Sample Process - Old </a:t>
            </a:r>
            <a:r>
              <a:rPr lang="en-US"/>
              <a:t>Cropping</a:t>
            </a:r>
            <a:endParaRPr/>
          </a:p>
        </p:txBody>
      </p:sp>
      <p:pic>
        <p:nvPicPr>
          <p:cNvPr id="150" name="Google Shape;150;gb78db11cc8_1_10"/>
          <p:cNvPicPr preferRelativeResize="0"/>
          <p:nvPr/>
        </p:nvPicPr>
        <p:blipFill rotWithShape="1">
          <a:blip r:embed="rId3">
            <a:alphaModFix/>
          </a:blip>
          <a:srcRect b="0" l="0" r="0" t="0"/>
          <a:stretch/>
        </p:blipFill>
        <p:spPr>
          <a:xfrm>
            <a:off x="5770000" y="1462076"/>
            <a:ext cx="2286000" cy="1369821"/>
          </a:xfrm>
          <a:prstGeom prst="rect">
            <a:avLst/>
          </a:prstGeom>
          <a:noFill/>
          <a:ln>
            <a:noFill/>
          </a:ln>
        </p:spPr>
      </p:pic>
      <p:pic>
        <p:nvPicPr>
          <p:cNvPr id="151" name="Google Shape;151;gb78db11cc8_1_10"/>
          <p:cNvPicPr preferRelativeResize="0"/>
          <p:nvPr/>
        </p:nvPicPr>
        <p:blipFill rotWithShape="1">
          <a:blip r:embed="rId4">
            <a:alphaModFix/>
          </a:blip>
          <a:srcRect b="0" l="0" r="0" t="0"/>
          <a:stretch/>
        </p:blipFill>
        <p:spPr>
          <a:xfrm>
            <a:off x="5770000" y="3864719"/>
            <a:ext cx="2286000" cy="1369821"/>
          </a:xfrm>
          <a:prstGeom prst="rect">
            <a:avLst/>
          </a:prstGeom>
          <a:noFill/>
          <a:ln>
            <a:noFill/>
          </a:ln>
        </p:spPr>
      </p:pic>
      <p:pic>
        <p:nvPicPr>
          <p:cNvPr id="152" name="Google Shape;152;gb78db11cc8_1_10"/>
          <p:cNvPicPr preferRelativeResize="0"/>
          <p:nvPr/>
        </p:nvPicPr>
        <p:blipFill rotWithShape="1">
          <a:blip r:embed="rId5">
            <a:alphaModFix/>
          </a:blip>
          <a:srcRect b="0" l="3212" r="0" t="0"/>
          <a:stretch/>
        </p:blipFill>
        <p:spPr>
          <a:xfrm>
            <a:off x="990600" y="1462075"/>
            <a:ext cx="3540200" cy="2194550"/>
          </a:xfrm>
          <a:prstGeom prst="rect">
            <a:avLst/>
          </a:prstGeom>
          <a:noFill/>
          <a:ln>
            <a:noFill/>
          </a:ln>
        </p:spPr>
      </p:pic>
      <p:pic>
        <p:nvPicPr>
          <p:cNvPr id="153" name="Google Shape;153;gb78db11cc8_1_10"/>
          <p:cNvPicPr preferRelativeResize="0"/>
          <p:nvPr/>
        </p:nvPicPr>
        <p:blipFill rotWithShape="1">
          <a:blip r:embed="rId6">
            <a:alphaModFix/>
          </a:blip>
          <a:srcRect b="0" l="0" r="0" t="0"/>
          <a:stretch/>
        </p:blipFill>
        <p:spPr>
          <a:xfrm>
            <a:off x="990600" y="3864725"/>
            <a:ext cx="3540200" cy="2124110"/>
          </a:xfrm>
          <a:prstGeom prst="rect">
            <a:avLst/>
          </a:prstGeom>
          <a:noFill/>
          <a:ln>
            <a:noFill/>
          </a:ln>
        </p:spPr>
      </p:pic>
      <p:sp>
        <p:nvSpPr>
          <p:cNvPr id="154" name="Google Shape;154;gb78db11cc8_1_10"/>
          <p:cNvSpPr/>
          <p:nvPr/>
        </p:nvSpPr>
        <p:spPr>
          <a:xfrm>
            <a:off x="2897225" y="3864750"/>
            <a:ext cx="1633500" cy="9030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gb78db11cc8_1_10"/>
          <p:cNvSpPr/>
          <p:nvPr/>
        </p:nvSpPr>
        <p:spPr>
          <a:xfrm>
            <a:off x="2897225" y="1462075"/>
            <a:ext cx="1633500" cy="9030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6" name="Google Shape;156;gb78db11cc8_1_10"/>
          <p:cNvCxnSpPr/>
          <p:nvPr/>
        </p:nvCxnSpPr>
        <p:spPr>
          <a:xfrm flipH="1" rot="10800000">
            <a:off x="4633125" y="1907125"/>
            <a:ext cx="978000" cy="300"/>
          </a:xfrm>
          <a:prstGeom prst="straightConnector1">
            <a:avLst/>
          </a:prstGeom>
          <a:noFill/>
          <a:ln cap="flat" cmpd="sng" w="38100">
            <a:solidFill>
              <a:srgbClr val="980000"/>
            </a:solidFill>
            <a:prstDash val="solid"/>
            <a:round/>
            <a:headEnd len="sm" w="sm" type="none"/>
            <a:tailEnd len="med" w="med" type="triangle"/>
          </a:ln>
        </p:spPr>
      </p:cxnSp>
      <p:cxnSp>
        <p:nvCxnSpPr>
          <p:cNvPr id="157" name="Google Shape;157;gb78db11cc8_1_10"/>
          <p:cNvCxnSpPr/>
          <p:nvPr/>
        </p:nvCxnSpPr>
        <p:spPr>
          <a:xfrm flipH="1" rot="10800000">
            <a:off x="4661400" y="4316100"/>
            <a:ext cx="978000" cy="300"/>
          </a:xfrm>
          <a:prstGeom prst="straightConnector1">
            <a:avLst/>
          </a:prstGeom>
          <a:noFill/>
          <a:ln cap="flat" cmpd="sng" w="38100">
            <a:solidFill>
              <a:srgbClr val="980000"/>
            </a:solidFill>
            <a:prstDash val="solid"/>
            <a:round/>
            <a:headEnd len="sm" w="sm" type="none"/>
            <a:tailEnd len="med" w="med" type="triangle"/>
          </a:ln>
        </p:spPr>
      </p:cxnSp>
      <p:sp>
        <p:nvSpPr>
          <p:cNvPr id="158" name="Google Shape;158;gb78db11cc8_1_10"/>
          <p:cNvSpPr txBox="1"/>
          <p:nvPr/>
        </p:nvSpPr>
        <p:spPr>
          <a:xfrm>
            <a:off x="8214875" y="1503625"/>
            <a:ext cx="3728700" cy="702000"/>
          </a:xfrm>
          <a:prstGeom prst="rect">
            <a:avLst/>
          </a:prstGeom>
          <a:noFill/>
          <a:ln>
            <a:noFill/>
          </a:ln>
        </p:spPr>
        <p:txBody>
          <a:bodyPr anchorCtr="0" anchor="t" bIns="91425" lIns="91425" spcFirstLastPara="1" rIns="91425" wrap="square" tIns="91425">
            <a:spAutoFit/>
          </a:bodyPr>
          <a:lstStyle/>
          <a:p>
            <a:pPr indent="-381000" lvl="0" marL="457200" marR="0" rtl="0" algn="l">
              <a:lnSpc>
                <a:spcPct val="70000"/>
              </a:lnSpc>
              <a:spcBef>
                <a:spcPts val="0"/>
              </a:spcBef>
              <a:spcAft>
                <a:spcPts val="0"/>
              </a:spcAft>
              <a:buClr>
                <a:schemeClr val="dk1"/>
              </a:buClr>
              <a:buSzPts val="2400"/>
              <a:buFont typeface="Calibri"/>
              <a:buChar char="•"/>
            </a:pPr>
            <a:r>
              <a:rPr b="0" i="0" lang="en-US" sz="2400" u="none" cap="none" strike="noStrike">
                <a:solidFill>
                  <a:schemeClr val="dk1"/>
                </a:solidFill>
                <a:latin typeface="Calibri"/>
                <a:ea typeface="Calibri"/>
                <a:cs typeface="Calibri"/>
                <a:sym typeface="Calibri"/>
              </a:rPr>
              <a:t>Crop frame to corner</a:t>
            </a:r>
            <a:endParaRPr b="0" i="0" sz="2400" u="none" cap="none" strike="noStrike">
              <a:solidFill>
                <a:schemeClr val="dk1"/>
              </a:solidFill>
              <a:latin typeface="Calibri"/>
              <a:ea typeface="Calibri"/>
              <a:cs typeface="Calibri"/>
              <a:sym typeface="Calibri"/>
            </a:endParaRPr>
          </a:p>
          <a:p>
            <a:pPr indent="-381000" lvl="0" marL="457200" marR="0" rtl="0" algn="l">
              <a:lnSpc>
                <a:spcPct val="70000"/>
              </a:lnSpc>
              <a:spcBef>
                <a:spcPts val="0"/>
              </a:spcBef>
              <a:spcAft>
                <a:spcPts val="0"/>
              </a:spcAft>
              <a:buClr>
                <a:schemeClr val="dk1"/>
              </a:buClr>
              <a:buSzPts val="2400"/>
              <a:buFont typeface="Calibri"/>
              <a:buChar char="•"/>
            </a:pPr>
            <a:r>
              <a:rPr b="0" i="0" lang="en-US" sz="2400" u="none" cap="none" strike="noStrike">
                <a:solidFill>
                  <a:schemeClr val="dk1"/>
                </a:solidFill>
                <a:latin typeface="Calibri"/>
                <a:ea typeface="Calibri"/>
                <a:cs typeface="Calibri"/>
                <a:sym typeface="Calibri"/>
              </a:rPr>
              <a:t>Detect if bin present</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2" name="Shape 162"/>
        <p:cNvGrpSpPr/>
        <p:nvPr/>
      </p:nvGrpSpPr>
      <p:grpSpPr>
        <a:xfrm>
          <a:off x="0" y="0"/>
          <a:ext cx="0" cy="0"/>
          <a:chOff x="0" y="0"/>
          <a:chExt cx="0" cy="0"/>
        </a:xfrm>
      </p:grpSpPr>
      <p:sp>
        <p:nvSpPr>
          <p:cNvPr id="163" name="Google Shape;163;gb78db11cc8_1_2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Video to Sample Process - Old Output Frames</a:t>
            </a:r>
            <a:endParaRPr/>
          </a:p>
        </p:txBody>
      </p:sp>
      <p:pic>
        <p:nvPicPr>
          <p:cNvPr id="164" name="Google Shape;164;gb78db11cc8_1_24"/>
          <p:cNvPicPr preferRelativeResize="0"/>
          <p:nvPr/>
        </p:nvPicPr>
        <p:blipFill rotWithShape="1">
          <a:blip r:embed="rId3">
            <a:alphaModFix/>
          </a:blip>
          <a:srcRect b="0" l="0" r="0" t="0"/>
          <a:stretch/>
        </p:blipFill>
        <p:spPr>
          <a:xfrm>
            <a:off x="2646014" y="1690825"/>
            <a:ext cx="6899975" cy="4651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b78db11cc8_1_3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Video to Sample Process</a:t>
            </a:r>
            <a:endParaRPr/>
          </a:p>
        </p:txBody>
      </p:sp>
      <p:pic>
        <p:nvPicPr>
          <p:cNvPr id="170" name="Google Shape;170;gb78db11cc8_1_35"/>
          <p:cNvPicPr preferRelativeResize="0"/>
          <p:nvPr/>
        </p:nvPicPr>
        <p:blipFill rotWithShape="1">
          <a:blip r:embed="rId3">
            <a:alphaModFix/>
          </a:blip>
          <a:srcRect b="31875" l="0" r="43829" t="0"/>
          <a:stretch/>
        </p:blipFill>
        <p:spPr>
          <a:xfrm>
            <a:off x="2421950" y="1690825"/>
            <a:ext cx="7348101" cy="4571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c083bf554d_2_11"/>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Pipelines - Production Data</a:t>
            </a:r>
            <a:endParaRPr/>
          </a:p>
        </p:txBody>
      </p:sp>
      <p:pic>
        <p:nvPicPr>
          <p:cNvPr id="176" name="Google Shape;176;gc083bf554d_2_11"/>
          <p:cNvPicPr preferRelativeResize="0"/>
          <p:nvPr/>
        </p:nvPicPr>
        <p:blipFill>
          <a:blip r:embed="rId3">
            <a:alphaModFix/>
          </a:blip>
          <a:stretch>
            <a:fillRect/>
          </a:stretch>
        </p:blipFill>
        <p:spPr>
          <a:xfrm>
            <a:off x="2150825" y="1433550"/>
            <a:ext cx="7890351" cy="5082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0" name="Shape 180"/>
        <p:cNvGrpSpPr/>
        <p:nvPr/>
      </p:nvGrpSpPr>
      <p:grpSpPr>
        <a:xfrm>
          <a:off x="0" y="0"/>
          <a:ext cx="0" cy="0"/>
          <a:chOff x="0" y="0"/>
          <a:chExt cx="0" cy="0"/>
        </a:xfrm>
      </p:grpSpPr>
      <p:sp>
        <p:nvSpPr>
          <p:cNvPr id="181" name="Google Shape;181;gc083bf554d_2_17"/>
          <p:cNvSpPr txBox="1"/>
          <p:nvPr>
            <p:ph type="title"/>
          </p:nvPr>
        </p:nvSpPr>
        <p:spPr>
          <a:xfrm>
            <a:off x="0" y="0"/>
            <a:ext cx="4919700" cy="531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2200"/>
              <a:t>Production Pipeline - Bin Detection Process</a:t>
            </a:r>
            <a:endParaRPr sz="2200"/>
          </a:p>
        </p:txBody>
      </p:sp>
      <p:pic>
        <p:nvPicPr>
          <p:cNvPr id="182" name="Google Shape;182;gc083bf554d_2_17" title="bin_detect_demo.mp4">
            <a:hlinkClick r:id="rId3"/>
          </p:cNvPr>
          <p:cNvPicPr preferRelativeResize="0"/>
          <p:nvPr/>
        </p:nvPicPr>
        <p:blipFill>
          <a:blip r:embed="rId4">
            <a:alphaModFix/>
          </a:blip>
          <a:stretch>
            <a:fillRect/>
          </a:stretch>
        </p:blipFill>
        <p:spPr>
          <a:xfrm>
            <a:off x="531150" y="462400"/>
            <a:ext cx="11129702" cy="62604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6" name="Shape 186"/>
        <p:cNvGrpSpPr/>
        <p:nvPr/>
      </p:nvGrpSpPr>
      <p:grpSpPr>
        <a:xfrm>
          <a:off x="0" y="0"/>
          <a:ext cx="0" cy="0"/>
          <a:chOff x="0" y="0"/>
          <a:chExt cx="0" cy="0"/>
        </a:xfrm>
      </p:grpSpPr>
      <p:sp>
        <p:nvSpPr>
          <p:cNvPr id="187" name="Google Shape;187;gb78db11cc8_1_3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Other Progress</a:t>
            </a:r>
            <a:endParaRPr/>
          </a:p>
        </p:txBody>
      </p:sp>
      <p:sp>
        <p:nvSpPr>
          <p:cNvPr id="188" name="Google Shape;188;gb78db11cc8_1_30"/>
          <p:cNvSpPr txBox="1"/>
          <p:nvPr>
            <p:ph idx="1" type="body"/>
          </p:nvPr>
        </p:nvSpPr>
        <p:spPr>
          <a:xfrm>
            <a:off x="838200" y="1825625"/>
            <a:ext cx="10515600" cy="12246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115000"/>
              </a:lnSpc>
              <a:spcBef>
                <a:spcPts val="0"/>
              </a:spcBef>
              <a:spcAft>
                <a:spcPts val="0"/>
              </a:spcAft>
              <a:buSzPts val="2400"/>
              <a:buFont typeface="Calibri"/>
              <a:buChar char="•"/>
            </a:pPr>
            <a:r>
              <a:rPr lang="en-US">
                <a:solidFill>
                  <a:schemeClr val="dk1"/>
                </a:solidFill>
                <a:latin typeface="Calibri"/>
                <a:ea typeface="Calibri"/>
                <a:cs typeface="Calibri"/>
                <a:sym typeface="Calibri"/>
              </a:rPr>
              <a:t>Setting up a Sierra LX40 for cellular comm’s</a:t>
            </a:r>
            <a:endParaRPr>
              <a:solidFill>
                <a:schemeClr val="dk1"/>
              </a:solidFill>
              <a:latin typeface="Calibri"/>
              <a:ea typeface="Calibri"/>
              <a:cs typeface="Calibri"/>
              <a:sym typeface="Calibri"/>
            </a:endParaRPr>
          </a:p>
          <a:p>
            <a:pPr indent="-228600" lvl="0" marL="228600" marR="0" rtl="0" algn="l">
              <a:lnSpc>
                <a:spcPct val="115000"/>
              </a:lnSpc>
              <a:spcBef>
                <a:spcPts val="0"/>
              </a:spcBef>
              <a:spcAft>
                <a:spcPts val="0"/>
              </a:spcAft>
              <a:buSzPts val="2400"/>
              <a:buFont typeface="Calibri"/>
              <a:buChar char="•"/>
            </a:pPr>
            <a:r>
              <a:rPr lang="en-US">
                <a:solidFill>
                  <a:schemeClr val="dk1"/>
                </a:solidFill>
                <a:latin typeface="Calibri"/>
                <a:ea typeface="Calibri"/>
                <a:cs typeface="Calibri"/>
                <a:sym typeface="Calibri"/>
              </a:rPr>
              <a:t>Testing Mask R-CNN for real time inference vs. post-upload </a:t>
            </a:r>
            <a:r>
              <a:rPr lang="en-US">
                <a:solidFill>
                  <a:schemeClr val="dk1"/>
                </a:solidFill>
                <a:latin typeface="Calibri"/>
                <a:ea typeface="Calibri"/>
                <a:cs typeface="Calibri"/>
                <a:sym typeface="Calibri"/>
              </a:rPr>
              <a:t>inferencing</a:t>
            </a:r>
            <a:endParaRPr>
              <a:solidFill>
                <a:schemeClr val="dk1"/>
              </a:solidFill>
              <a:latin typeface="Calibri"/>
              <a:ea typeface="Calibri"/>
              <a:cs typeface="Calibri"/>
              <a:sym typeface="Calibri"/>
            </a:endParaRPr>
          </a:p>
          <a:p>
            <a:pPr indent="-381000" lvl="1" marL="914400" marR="0" rtl="0" algn="l">
              <a:lnSpc>
                <a:spcPct val="115000"/>
              </a:lnSpc>
              <a:spcBef>
                <a:spcPts val="0"/>
              </a:spcBef>
              <a:spcAft>
                <a:spcPts val="0"/>
              </a:spcAft>
              <a:buSzPts val="2400"/>
              <a:buFont typeface="Calibri"/>
              <a:buChar char="•"/>
            </a:pPr>
            <a:r>
              <a:rPr lang="en-US" sz="2400">
                <a:solidFill>
                  <a:schemeClr val="dk1"/>
                </a:solidFill>
                <a:latin typeface="Calibri"/>
                <a:ea typeface="Calibri"/>
                <a:cs typeface="Calibri"/>
                <a:sym typeface="Calibri"/>
              </a:rPr>
              <a:t>Average single image inference of 6s, would need to be sub 5s for real time</a:t>
            </a:r>
            <a:endParaRPr sz="2400">
              <a:solidFill>
                <a:schemeClr val="dk1"/>
              </a:solidFill>
              <a:latin typeface="Calibri"/>
              <a:ea typeface="Calibri"/>
              <a:cs typeface="Calibri"/>
              <a:sym typeface="Calibri"/>
            </a:endParaRPr>
          </a:p>
        </p:txBody>
      </p:sp>
      <p:pic>
        <p:nvPicPr>
          <p:cNvPr id="189" name="Google Shape;189;gb78db11cc8_1_30"/>
          <p:cNvPicPr preferRelativeResize="0"/>
          <p:nvPr/>
        </p:nvPicPr>
        <p:blipFill>
          <a:blip r:embed="rId3">
            <a:alphaModFix/>
          </a:blip>
          <a:stretch>
            <a:fillRect/>
          </a:stretch>
        </p:blipFill>
        <p:spPr>
          <a:xfrm>
            <a:off x="7413800" y="3881525"/>
            <a:ext cx="4562475" cy="2733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gc083bf554d_0_5"/>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Team Members</a:t>
            </a:r>
            <a:endParaRPr/>
          </a:p>
        </p:txBody>
      </p:sp>
      <p:sp>
        <p:nvSpPr>
          <p:cNvPr id="72" name="Google Shape;72;gc083bf554d_0_5"/>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US">
                <a:solidFill>
                  <a:schemeClr val="dk1"/>
                </a:solidFill>
                <a:latin typeface="Calibri"/>
                <a:ea typeface="Calibri"/>
                <a:cs typeface="Calibri"/>
                <a:sym typeface="Calibri"/>
              </a:rPr>
              <a:t>Avery Cameron</a:t>
            </a:r>
            <a:endParaRPr>
              <a:solidFill>
                <a:schemeClr val="dk1"/>
              </a:solidFill>
              <a:latin typeface="Calibri"/>
              <a:ea typeface="Calibri"/>
              <a:cs typeface="Calibri"/>
              <a:sym typeface="Calibri"/>
            </a:endParaRPr>
          </a:p>
          <a:p>
            <a:pPr indent="-342900" lvl="0" marL="457200" rtl="0" algn="l">
              <a:lnSpc>
                <a:spcPct val="115000"/>
              </a:lnSpc>
              <a:spcBef>
                <a:spcPts val="700"/>
              </a:spcBef>
              <a:spcAft>
                <a:spcPts val="0"/>
              </a:spcAft>
              <a:buClr>
                <a:schemeClr val="dk1"/>
              </a:buClr>
              <a:buSzPts val="1800"/>
              <a:buFont typeface="Calibri"/>
              <a:buChar char="●"/>
            </a:pPr>
            <a:r>
              <a:rPr lang="en-US">
                <a:solidFill>
                  <a:schemeClr val="dk1"/>
                </a:solidFill>
                <a:latin typeface="Calibri"/>
                <a:ea typeface="Calibri"/>
                <a:cs typeface="Calibri"/>
                <a:sym typeface="Calibri"/>
              </a:rPr>
              <a:t>Project Management/Flexible Developer</a:t>
            </a:r>
            <a:endParaRPr>
              <a:solidFill>
                <a:schemeClr val="dk1"/>
              </a:solidFill>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Help with Front-End and ML as needed</a:t>
            </a:r>
            <a:endParaRPr>
              <a:solidFill>
                <a:schemeClr val="dk1"/>
              </a:solidFill>
              <a:latin typeface="Calibri"/>
              <a:ea typeface="Calibri"/>
              <a:cs typeface="Calibri"/>
              <a:sym typeface="Calibri"/>
            </a:endParaRPr>
          </a:p>
          <a:p>
            <a:pPr indent="0" lvl="0" marL="0" rtl="0" algn="l">
              <a:lnSpc>
                <a:spcPct val="115000"/>
              </a:lnSpc>
              <a:spcBef>
                <a:spcPts val="700"/>
              </a:spcBef>
              <a:spcAft>
                <a:spcPts val="0"/>
              </a:spcAft>
              <a:buNone/>
            </a:pPr>
            <a:r>
              <a:rPr lang="en-US">
                <a:solidFill>
                  <a:schemeClr val="dk1"/>
                </a:solidFill>
                <a:latin typeface="Calibri"/>
                <a:ea typeface="Calibri"/>
                <a:cs typeface="Calibri"/>
                <a:sym typeface="Calibri"/>
              </a:rPr>
              <a:t>Raymond Knorr</a:t>
            </a:r>
            <a:endParaRPr>
              <a:solidFill>
                <a:schemeClr val="dk1"/>
              </a:solidFill>
              <a:latin typeface="Calibri"/>
              <a:ea typeface="Calibri"/>
              <a:cs typeface="Calibri"/>
              <a:sym typeface="Calibri"/>
            </a:endParaRPr>
          </a:p>
          <a:p>
            <a:pPr indent="-342900" lvl="0" marL="457200" rtl="0" algn="l">
              <a:lnSpc>
                <a:spcPct val="115000"/>
              </a:lnSpc>
              <a:spcBef>
                <a:spcPts val="700"/>
              </a:spcBef>
              <a:spcAft>
                <a:spcPts val="0"/>
              </a:spcAft>
              <a:buClr>
                <a:schemeClr val="dk1"/>
              </a:buClr>
              <a:buSzPts val="1800"/>
              <a:buFont typeface="Calibri"/>
              <a:buChar char="●"/>
            </a:pPr>
            <a:r>
              <a:rPr lang="en-US">
                <a:solidFill>
                  <a:schemeClr val="dk1"/>
                </a:solidFill>
                <a:latin typeface="Calibri"/>
                <a:ea typeface="Calibri"/>
                <a:cs typeface="Calibri"/>
                <a:sym typeface="Calibri"/>
              </a:rPr>
              <a:t>Lead API and Front-End Developer</a:t>
            </a:r>
            <a:endParaRPr>
              <a:solidFill>
                <a:schemeClr val="dk1"/>
              </a:solidFill>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Manage collaboration with Prairie Robotics</a:t>
            </a:r>
            <a:endParaRPr>
              <a:solidFill>
                <a:schemeClr val="dk1"/>
              </a:solidFill>
              <a:latin typeface="Calibri"/>
              <a:ea typeface="Calibri"/>
              <a:cs typeface="Calibri"/>
              <a:sym typeface="Calibri"/>
            </a:endParaRPr>
          </a:p>
          <a:p>
            <a:pPr indent="0" lvl="0" marL="0" rtl="0" algn="l">
              <a:lnSpc>
                <a:spcPct val="115000"/>
              </a:lnSpc>
              <a:spcBef>
                <a:spcPts val="700"/>
              </a:spcBef>
              <a:spcAft>
                <a:spcPts val="0"/>
              </a:spcAft>
              <a:buNone/>
            </a:pPr>
            <a:r>
              <a:rPr lang="en-US">
                <a:solidFill>
                  <a:schemeClr val="dk1"/>
                </a:solidFill>
                <a:latin typeface="Calibri"/>
                <a:ea typeface="Calibri"/>
                <a:cs typeface="Calibri"/>
                <a:sym typeface="Calibri"/>
              </a:rPr>
              <a:t>Noah Rowbotham</a:t>
            </a:r>
            <a:endParaRPr>
              <a:solidFill>
                <a:schemeClr val="dk1"/>
              </a:solidFill>
              <a:latin typeface="Calibri"/>
              <a:ea typeface="Calibri"/>
              <a:cs typeface="Calibri"/>
              <a:sym typeface="Calibri"/>
            </a:endParaRPr>
          </a:p>
          <a:p>
            <a:pPr indent="-342900" lvl="0" marL="457200" rtl="0" algn="l">
              <a:lnSpc>
                <a:spcPct val="115000"/>
              </a:lnSpc>
              <a:spcBef>
                <a:spcPts val="700"/>
              </a:spcBef>
              <a:spcAft>
                <a:spcPts val="0"/>
              </a:spcAft>
              <a:buClr>
                <a:schemeClr val="dk1"/>
              </a:buClr>
              <a:buSzPts val="1800"/>
              <a:buFont typeface="Calibri"/>
              <a:buChar char="●"/>
            </a:pPr>
            <a:r>
              <a:rPr lang="en-US">
                <a:solidFill>
                  <a:schemeClr val="dk1"/>
                </a:solidFill>
                <a:latin typeface="Calibri"/>
                <a:ea typeface="Calibri"/>
                <a:cs typeface="Calibri"/>
                <a:sym typeface="Calibri"/>
              </a:rPr>
              <a:t>Lead Machine Learning Technician</a:t>
            </a:r>
            <a:endParaRPr>
              <a:solidFill>
                <a:schemeClr val="dk1"/>
              </a:solidFill>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Lead development of classification model and documentation</a:t>
            </a:r>
            <a:endParaRPr>
              <a:solidFill>
                <a:schemeClr val="dk1"/>
              </a:solidFill>
              <a:latin typeface="Calibri"/>
              <a:ea typeface="Calibri"/>
              <a:cs typeface="Calibri"/>
              <a:sym typeface="Calibri"/>
            </a:endParaRPr>
          </a:p>
          <a:p>
            <a:pPr indent="0" lvl="0" marL="0" rtl="0" algn="l">
              <a:lnSpc>
                <a:spcPct val="115000"/>
              </a:lnSpc>
              <a:spcBef>
                <a:spcPts val="700"/>
              </a:spcBef>
              <a:spcAft>
                <a:spcPts val="700"/>
              </a:spcAft>
              <a:buNone/>
            </a:pPr>
            <a:r>
              <a:t/>
            </a:r>
            <a:endParaRPr sz="270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c083bf554d_1_21"/>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Plans For Next Scrum</a:t>
            </a:r>
            <a:endParaRPr/>
          </a:p>
        </p:txBody>
      </p:sp>
      <p:sp>
        <p:nvSpPr>
          <p:cNvPr id="195" name="Google Shape;195;gc083bf554d_1_21"/>
          <p:cNvSpPr txBox="1"/>
          <p:nvPr>
            <p:ph idx="1" type="body"/>
          </p:nvPr>
        </p:nvSpPr>
        <p:spPr>
          <a:xfrm>
            <a:off x="838200" y="15208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solidFill>
                  <a:schemeClr val="dk1"/>
                </a:solidFill>
                <a:latin typeface="Calibri"/>
                <a:ea typeface="Calibri"/>
                <a:cs typeface="Calibri"/>
                <a:sym typeface="Calibri"/>
              </a:rPr>
              <a:t>Ray</a:t>
            </a:r>
            <a:endParaRPr>
              <a:solidFill>
                <a:schemeClr val="dk1"/>
              </a:solidFill>
              <a:latin typeface="Calibri"/>
              <a:ea typeface="Calibri"/>
              <a:cs typeface="Calibri"/>
              <a:sym typeface="Calibri"/>
            </a:endParaRPr>
          </a:p>
          <a:p>
            <a:pPr indent="-342900" lvl="0" marL="457200" rtl="0" algn="l">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Front-end component development</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CI/CD pipeline</a:t>
            </a:r>
            <a:endParaRPr>
              <a:solidFill>
                <a:schemeClr val="dk1"/>
              </a:solidFill>
              <a:latin typeface="Calibri"/>
              <a:ea typeface="Calibri"/>
              <a:cs typeface="Calibri"/>
              <a:sym typeface="Calibri"/>
            </a:endParaRPr>
          </a:p>
          <a:p>
            <a:pPr indent="0" lvl="0" marL="0" rtl="0" algn="l">
              <a:spcBef>
                <a:spcPts val="1000"/>
              </a:spcBef>
              <a:spcAft>
                <a:spcPts val="0"/>
              </a:spcAft>
              <a:buNone/>
            </a:pPr>
            <a:r>
              <a:rPr lang="en-US">
                <a:solidFill>
                  <a:schemeClr val="dk1"/>
                </a:solidFill>
                <a:latin typeface="Calibri"/>
                <a:ea typeface="Calibri"/>
                <a:cs typeface="Calibri"/>
                <a:sym typeface="Calibri"/>
              </a:rPr>
              <a:t>Avery</a:t>
            </a:r>
            <a:endParaRPr>
              <a:solidFill>
                <a:schemeClr val="dk1"/>
              </a:solidFill>
              <a:latin typeface="Calibri"/>
              <a:ea typeface="Calibri"/>
              <a:cs typeface="Calibri"/>
              <a:sym typeface="Calibri"/>
            </a:endParaRPr>
          </a:p>
          <a:p>
            <a:pPr indent="-342900" lvl="0" marL="457200" rtl="0" algn="l">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Adding tests</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CI/CD pipeline</a:t>
            </a:r>
            <a:endParaRPr>
              <a:solidFill>
                <a:schemeClr val="dk1"/>
              </a:solidFill>
              <a:latin typeface="Calibri"/>
              <a:ea typeface="Calibri"/>
              <a:cs typeface="Calibri"/>
              <a:sym typeface="Calibri"/>
            </a:endParaRPr>
          </a:p>
          <a:p>
            <a:pPr indent="0" lvl="0" marL="0" rtl="0" algn="l">
              <a:spcBef>
                <a:spcPts val="1000"/>
              </a:spcBef>
              <a:spcAft>
                <a:spcPts val="0"/>
              </a:spcAft>
              <a:buNone/>
            </a:pPr>
            <a:r>
              <a:rPr lang="en-US">
                <a:solidFill>
                  <a:schemeClr val="dk1"/>
                </a:solidFill>
                <a:latin typeface="Calibri"/>
                <a:ea typeface="Calibri"/>
                <a:cs typeface="Calibri"/>
                <a:sym typeface="Calibri"/>
              </a:rPr>
              <a:t>Noah</a:t>
            </a:r>
            <a:endParaRPr>
              <a:solidFill>
                <a:schemeClr val="dk1"/>
              </a:solidFill>
              <a:latin typeface="Calibri"/>
              <a:ea typeface="Calibri"/>
              <a:cs typeface="Calibri"/>
              <a:sym typeface="Calibri"/>
            </a:endParaRPr>
          </a:p>
          <a:p>
            <a:pPr indent="-342900" lvl="0" marL="457200" marR="0" rtl="0" algn="l">
              <a:lnSpc>
                <a:spcPct val="90000"/>
              </a:lnSpc>
              <a:spcBef>
                <a:spcPts val="1000"/>
              </a:spcBef>
              <a:spcAft>
                <a:spcPts val="0"/>
              </a:spcAft>
              <a:buSzPts val="1800"/>
              <a:buFont typeface="Calibri"/>
              <a:buChar char="●"/>
            </a:pPr>
            <a:r>
              <a:rPr lang="en-US">
                <a:solidFill>
                  <a:schemeClr val="dk1"/>
                </a:solidFill>
                <a:latin typeface="Calibri"/>
                <a:ea typeface="Calibri"/>
                <a:cs typeface="Calibri"/>
                <a:sym typeface="Calibri"/>
              </a:rPr>
              <a:t>Comparing backbones for Mask R-CNN as a contaminants classifier</a:t>
            </a:r>
            <a:r>
              <a:rPr lang="en-US">
                <a:solidFill>
                  <a:schemeClr val="dk1"/>
                </a:solidFill>
                <a:latin typeface="Calibri"/>
                <a:ea typeface="Calibri"/>
                <a:cs typeface="Calibri"/>
                <a:sym typeface="Calibri"/>
              </a:rPr>
              <a:t> (garbage bags, styrofoam plastics, pizza boxes, etc.)</a:t>
            </a:r>
            <a:endParaRPr>
              <a:solidFill>
                <a:schemeClr val="dk1"/>
              </a:solidFill>
              <a:latin typeface="Calibri"/>
              <a:ea typeface="Calibri"/>
              <a:cs typeface="Calibri"/>
              <a:sym typeface="Calibri"/>
            </a:endParaRPr>
          </a:p>
          <a:p>
            <a:pPr indent="-342900" lvl="0" marL="457200" marR="0" rtl="0" algn="l">
              <a:lnSpc>
                <a:spcPct val="90000"/>
              </a:lnSpc>
              <a:spcBef>
                <a:spcPts val="0"/>
              </a:spcBef>
              <a:spcAft>
                <a:spcPts val="0"/>
              </a:spcAft>
              <a:buSzPts val="1800"/>
              <a:buFont typeface="Calibri"/>
              <a:buChar char="●"/>
            </a:pPr>
            <a:r>
              <a:rPr lang="en-US">
                <a:solidFill>
                  <a:schemeClr val="dk1"/>
                </a:solidFill>
                <a:latin typeface="Calibri"/>
                <a:ea typeface="Calibri"/>
                <a:cs typeface="Calibri"/>
                <a:sym typeface="Calibri"/>
              </a:rPr>
              <a:t>Modifying GPS recording, if GPS fails during a service route, label bin tips with last known GPS reading</a:t>
            </a:r>
            <a:endParaRPr>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c083bf554d_1_38"/>
          <p:cNvSpPr txBox="1"/>
          <p:nvPr>
            <p:ph type="title"/>
          </p:nvPr>
        </p:nvSpPr>
        <p:spPr>
          <a:xfrm>
            <a:off x="838200" y="0"/>
            <a:ext cx="10515600" cy="985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b="0" i="0" lang="en-US" sz="4400" u="none">
                <a:solidFill>
                  <a:schemeClr val="dk1"/>
                </a:solidFill>
                <a:latin typeface="Calibri"/>
                <a:ea typeface="Calibri"/>
                <a:cs typeface="Calibri"/>
                <a:sym typeface="Calibri"/>
              </a:rPr>
              <a:t>Group reflection</a:t>
            </a:r>
            <a:endParaRPr/>
          </a:p>
        </p:txBody>
      </p:sp>
      <p:sp>
        <p:nvSpPr>
          <p:cNvPr id="201" name="Google Shape;201;gc083bf554d_1_38"/>
          <p:cNvSpPr txBox="1"/>
          <p:nvPr/>
        </p:nvSpPr>
        <p:spPr>
          <a:xfrm>
            <a:off x="973300" y="928375"/>
            <a:ext cx="11035800" cy="61260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Do you feel you are on track?</a:t>
            </a:r>
            <a:endParaRPr b="1" sz="2400">
              <a:solidFill>
                <a:schemeClr val="dk1"/>
              </a:solidFill>
              <a:latin typeface="Calibri"/>
              <a:ea typeface="Calibri"/>
              <a:cs typeface="Calibri"/>
              <a:sym typeface="Calibri"/>
            </a:endParaRPr>
          </a:p>
          <a:p>
            <a:pPr indent="-361950" lvl="1" marL="9144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Yes, we feel we are green overall and on track with our work. Starting work on the front end and having the feedback and from Prairie Robotics and thoughts from the municipalities is very helpful. And the machine learning and aaeon board prep is going well.</a:t>
            </a:r>
            <a:endParaRPr sz="2100">
              <a:solidFill>
                <a:schemeClr val="dk1"/>
              </a:solidFill>
              <a:latin typeface="Calibri"/>
              <a:ea typeface="Calibri"/>
              <a:cs typeface="Calibri"/>
              <a:sym typeface="Calibri"/>
            </a:endParaRPr>
          </a:p>
          <a:p>
            <a:pPr indent="-381000" lvl="0" marL="45720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What progress does the team feel particularly great about?</a:t>
            </a:r>
            <a:endParaRPr b="1" sz="2400">
              <a:solidFill>
                <a:schemeClr val="dk1"/>
              </a:solidFill>
              <a:latin typeface="Calibri"/>
              <a:ea typeface="Calibri"/>
              <a:cs typeface="Calibri"/>
              <a:sym typeface="Calibri"/>
            </a:endParaRPr>
          </a:p>
          <a:p>
            <a:pPr indent="-361950" lvl="1" marL="9144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We feel particularly great about starting on the front end and the research we did on tools that could be integrated and the cost/benefit analysis of them. </a:t>
            </a:r>
            <a:endParaRPr sz="2100">
              <a:solidFill>
                <a:schemeClr val="dk1"/>
              </a:solidFill>
              <a:latin typeface="Calibri"/>
              <a:ea typeface="Calibri"/>
              <a:cs typeface="Calibri"/>
              <a:sym typeface="Calibri"/>
            </a:endParaRPr>
          </a:p>
          <a:p>
            <a:pPr indent="-381000" lvl="0" marL="45720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Do you feel there are barriers to your success (if any)?</a:t>
            </a:r>
            <a:endParaRPr b="1" sz="2400">
              <a:solidFill>
                <a:schemeClr val="dk1"/>
              </a:solidFill>
              <a:latin typeface="Calibri"/>
              <a:ea typeface="Calibri"/>
              <a:cs typeface="Calibri"/>
              <a:sym typeface="Calibri"/>
            </a:endParaRPr>
          </a:p>
          <a:p>
            <a:pPr indent="-361950" lvl="1" marL="9144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Pressures of other courses are possible barriers. The knowledge required for integrations and our model training could delay progress but at the moment things are going smoothly.</a:t>
            </a:r>
            <a:endParaRPr sz="2100">
              <a:solidFill>
                <a:schemeClr val="dk1"/>
              </a:solidFill>
              <a:latin typeface="Calibri"/>
              <a:ea typeface="Calibri"/>
              <a:cs typeface="Calibri"/>
              <a:sym typeface="Calibri"/>
            </a:endParaRPr>
          </a:p>
          <a:p>
            <a:pPr indent="-381000" lvl="0" marL="45720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Do you need any help going forward?</a:t>
            </a:r>
            <a:endParaRPr b="1" sz="2400">
              <a:solidFill>
                <a:schemeClr val="dk1"/>
              </a:solidFill>
              <a:latin typeface="Calibri"/>
              <a:ea typeface="Calibri"/>
              <a:cs typeface="Calibri"/>
              <a:sym typeface="Calibri"/>
            </a:endParaRPr>
          </a:p>
          <a:p>
            <a:pPr indent="-361950" lvl="1" marL="9144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We will continue to meet with Dr. El-Darieby and Sam for feedback, other than that insight into where we can improve in the scrum comments would be nice.</a:t>
            </a:r>
            <a:endParaRPr sz="2100">
              <a:solidFill>
                <a:schemeClr val="dk1"/>
              </a:solidFill>
              <a:latin typeface="Calibri"/>
              <a:ea typeface="Calibri"/>
              <a:cs typeface="Calibri"/>
              <a:sym typeface="Calibri"/>
            </a:endParaRPr>
          </a:p>
          <a:p>
            <a:pPr indent="-381000" lvl="0" marL="45720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Any other questions or concerns?</a:t>
            </a:r>
            <a:endParaRPr b="1" sz="2400">
              <a:solidFill>
                <a:schemeClr val="dk1"/>
              </a:solidFill>
              <a:latin typeface="Calibri"/>
              <a:ea typeface="Calibri"/>
              <a:cs typeface="Calibri"/>
              <a:sym typeface="Calibri"/>
            </a:endParaRPr>
          </a:p>
          <a:p>
            <a:pPr indent="-361950" lvl="1" marL="9144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No concerns at the moment, just looking forward to feedback on our project and presentation. </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Average"/>
              <a:ea typeface="Average"/>
              <a:cs typeface="Average"/>
              <a:sym typeface="Averag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a6894d973b_3_1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Image Refs</a:t>
            </a:r>
            <a:endParaRPr/>
          </a:p>
        </p:txBody>
      </p:sp>
      <p:sp>
        <p:nvSpPr>
          <p:cNvPr id="207" name="Google Shape;207;ga6894d973b_3_1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u="sng">
                <a:solidFill>
                  <a:schemeClr val="hlink"/>
                </a:solidFill>
                <a:hlinkClick r:id="rId3"/>
              </a:rPr>
              <a:t>https://cleanriver.com/how-to-reduce-recycling-contamination/</a:t>
            </a:r>
            <a:endParaRPr/>
          </a:p>
          <a:p>
            <a:pPr indent="0" lvl="0" marL="0" rtl="0" algn="l">
              <a:lnSpc>
                <a:spcPct val="90000"/>
              </a:lnSpc>
              <a:spcBef>
                <a:spcPts val="1000"/>
              </a:spcBef>
              <a:spcAft>
                <a:spcPts val="0"/>
              </a:spcAft>
              <a:buSzPts val="1800"/>
              <a:buNone/>
            </a:pPr>
            <a:r>
              <a:rPr lang="en-US" u="sng">
                <a:solidFill>
                  <a:schemeClr val="hlink"/>
                </a:solidFill>
                <a:hlinkClick r:id="rId4"/>
              </a:rPr>
              <a:t>https://i.pinimg.com/originals/e9/2c/79/e92c79bbf86dd1295f94bb279fe7152a.jpg</a:t>
            </a:r>
            <a:r>
              <a:rPr lang="en-US"/>
              <a:t> </a:t>
            </a:r>
            <a:endParaRPr/>
          </a:p>
          <a:p>
            <a:pPr indent="0" lvl="0" marL="0" rtl="0" algn="l">
              <a:lnSpc>
                <a:spcPct val="90000"/>
              </a:lnSpc>
              <a:spcBef>
                <a:spcPts val="1000"/>
              </a:spcBef>
              <a:spcAft>
                <a:spcPts val="0"/>
              </a:spcAft>
              <a:buSzPts val="18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c083bf554d_0_20"/>
          <p:cNvSpPr txBox="1"/>
          <p:nvPr>
            <p:ph type="title"/>
          </p:nvPr>
        </p:nvSpPr>
        <p:spPr>
          <a:xfrm>
            <a:off x="838200" y="2766150"/>
            <a:ext cx="10515600" cy="13257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Questions or Comments?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gbf306c854d_0_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Our Partnership</a:t>
            </a:r>
            <a:endParaRPr/>
          </a:p>
        </p:txBody>
      </p:sp>
      <p:sp>
        <p:nvSpPr>
          <p:cNvPr id="78" name="Google Shape;78;gbf306c854d_0_0"/>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Font typeface="Calibri"/>
              <a:buChar char="●"/>
            </a:pPr>
            <a:r>
              <a:rPr lang="en-US">
                <a:solidFill>
                  <a:schemeClr val="dk1"/>
                </a:solidFill>
                <a:latin typeface="Calibri"/>
                <a:ea typeface="Calibri"/>
                <a:cs typeface="Calibri"/>
                <a:sym typeface="Calibri"/>
              </a:rPr>
              <a:t>Developed in </a:t>
            </a:r>
            <a:r>
              <a:rPr lang="en-US">
                <a:solidFill>
                  <a:schemeClr val="dk1"/>
                </a:solidFill>
                <a:latin typeface="Calibri"/>
                <a:ea typeface="Calibri"/>
                <a:cs typeface="Calibri"/>
                <a:sym typeface="Calibri"/>
              </a:rPr>
              <a:t>cooperation</a:t>
            </a:r>
            <a:r>
              <a:rPr lang="en-US">
                <a:solidFill>
                  <a:schemeClr val="dk1"/>
                </a:solidFill>
                <a:latin typeface="Calibri"/>
                <a:ea typeface="Calibri"/>
                <a:cs typeface="Calibri"/>
                <a:sym typeface="Calibri"/>
              </a:rPr>
              <a:t> with our industry partner, Prairie Robotics</a:t>
            </a:r>
            <a:endParaRPr>
              <a:solidFill>
                <a:schemeClr val="dk1"/>
              </a:solidFill>
              <a:latin typeface="Calibri"/>
              <a:ea typeface="Calibri"/>
              <a:cs typeface="Calibri"/>
              <a:sym typeface="Calibri"/>
            </a:endParaRPr>
          </a:p>
          <a:p>
            <a:pPr indent="-342900" lvl="0" marL="457200" rtl="0" algn="l">
              <a:spcBef>
                <a:spcPts val="500"/>
              </a:spcBef>
              <a:spcAft>
                <a:spcPts val="0"/>
              </a:spcAft>
              <a:buSzPts val="1800"/>
              <a:buFont typeface="Arial"/>
              <a:buChar char="●"/>
            </a:pPr>
            <a:r>
              <a:rPr lang="en-US">
                <a:solidFill>
                  <a:schemeClr val="dk1"/>
                </a:solidFill>
                <a:latin typeface="Calibri"/>
                <a:ea typeface="Calibri"/>
                <a:cs typeface="Calibri"/>
                <a:sym typeface="Calibri"/>
              </a:rPr>
              <a:t>Progress made in our project will be used and expanded on by Prairie Robotics following its completion</a:t>
            </a:r>
            <a:endParaRPr>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2"/>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t>What is URStreamSight?</a:t>
            </a:r>
            <a:endParaRPr/>
          </a:p>
        </p:txBody>
      </p:sp>
      <p:sp>
        <p:nvSpPr>
          <p:cNvPr id="84" name="Google Shape;84;p2"/>
          <p:cNvSpPr txBox="1"/>
          <p:nvPr>
            <p:ph idx="1" type="body"/>
          </p:nvPr>
        </p:nvSpPr>
        <p:spPr>
          <a:xfrm>
            <a:off x="838200" y="1336275"/>
            <a:ext cx="67182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500"/>
              </a:spcBef>
              <a:spcAft>
                <a:spcPts val="0"/>
              </a:spcAft>
              <a:buSzPts val="1800"/>
              <a:buNone/>
            </a:pPr>
            <a:r>
              <a:rPr lang="en-US" sz="2600">
                <a:solidFill>
                  <a:schemeClr val="dk1"/>
                </a:solidFill>
                <a:latin typeface="Calibri"/>
                <a:ea typeface="Calibri"/>
                <a:cs typeface="Calibri"/>
                <a:sym typeface="Calibri"/>
              </a:rPr>
              <a:t>Problem:</a:t>
            </a:r>
            <a:endParaRPr sz="2600">
              <a:solidFill>
                <a:schemeClr val="dk1"/>
              </a:solidFill>
              <a:latin typeface="Calibri"/>
              <a:ea typeface="Calibri"/>
              <a:cs typeface="Calibri"/>
              <a:sym typeface="Calibri"/>
            </a:endParaRPr>
          </a:p>
          <a:p>
            <a:pPr indent="-228600" lvl="0" marL="228600" rtl="0" algn="l">
              <a:lnSpc>
                <a:spcPct val="90000"/>
              </a:lnSpc>
              <a:spcBef>
                <a:spcPts val="500"/>
              </a:spcBef>
              <a:spcAft>
                <a:spcPts val="0"/>
              </a:spcAft>
              <a:buSzPts val="2400"/>
              <a:buFont typeface="Calibri"/>
              <a:buChar char="•"/>
            </a:pPr>
            <a:r>
              <a:rPr lang="en-US">
                <a:solidFill>
                  <a:schemeClr val="dk1"/>
                </a:solidFill>
                <a:latin typeface="Calibri"/>
                <a:ea typeface="Calibri"/>
                <a:cs typeface="Calibri"/>
                <a:sym typeface="Calibri"/>
              </a:rPr>
              <a:t>Citizens across Canada are confused regarding what proper recycling is. </a:t>
            </a:r>
            <a:endParaRPr>
              <a:solidFill>
                <a:schemeClr val="dk1"/>
              </a:solidFill>
              <a:latin typeface="Calibri"/>
              <a:ea typeface="Calibri"/>
              <a:cs typeface="Calibri"/>
              <a:sym typeface="Calibri"/>
            </a:endParaRPr>
          </a:p>
          <a:p>
            <a:pPr indent="0" lvl="0" marL="0" rtl="0" algn="l">
              <a:lnSpc>
                <a:spcPct val="90000"/>
              </a:lnSpc>
              <a:spcBef>
                <a:spcPts val="500"/>
              </a:spcBef>
              <a:spcAft>
                <a:spcPts val="0"/>
              </a:spcAft>
              <a:buSzPts val="1800"/>
              <a:buNone/>
            </a:pPr>
            <a:r>
              <a:rPr lang="en-US" sz="2600">
                <a:solidFill>
                  <a:schemeClr val="dk1"/>
                </a:solidFill>
                <a:latin typeface="Calibri"/>
                <a:ea typeface="Calibri"/>
                <a:cs typeface="Calibri"/>
                <a:sym typeface="Calibri"/>
              </a:rPr>
              <a:t>Gap we are filling:</a:t>
            </a:r>
            <a:endParaRPr sz="2600">
              <a:solidFill>
                <a:schemeClr val="dk1"/>
              </a:solidFill>
              <a:latin typeface="Calibri"/>
              <a:ea typeface="Calibri"/>
              <a:cs typeface="Calibri"/>
              <a:sym typeface="Calibri"/>
            </a:endParaRPr>
          </a:p>
          <a:p>
            <a:pPr indent="-228600" lvl="0" marL="22860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Giving data to municipalities to allow them to track/correct problem at its source (the people recycling). We are not actually sorting any recycling. </a:t>
            </a:r>
            <a:endParaRPr>
              <a:solidFill>
                <a:schemeClr val="dk1"/>
              </a:solidFill>
              <a:latin typeface="Calibri"/>
              <a:ea typeface="Calibri"/>
              <a:cs typeface="Calibri"/>
              <a:sym typeface="Calibri"/>
            </a:endParaRPr>
          </a:p>
          <a:p>
            <a:pPr indent="0" lvl="0" marL="0" rtl="0" algn="l">
              <a:lnSpc>
                <a:spcPct val="90000"/>
              </a:lnSpc>
              <a:spcBef>
                <a:spcPts val="500"/>
              </a:spcBef>
              <a:spcAft>
                <a:spcPts val="0"/>
              </a:spcAft>
              <a:buSzPts val="1800"/>
              <a:buNone/>
            </a:pPr>
            <a:r>
              <a:rPr lang="en-US" sz="2600">
                <a:solidFill>
                  <a:schemeClr val="dk1"/>
                </a:solidFill>
                <a:latin typeface="Calibri"/>
                <a:ea typeface="Calibri"/>
                <a:cs typeface="Calibri"/>
                <a:sym typeface="Calibri"/>
              </a:rPr>
              <a:t>Innovation we are introducing:</a:t>
            </a:r>
            <a:endParaRPr sz="2600">
              <a:solidFill>
                <a:schemeClr val="dk1"/>
              </a:solidFill>
              <a:latin typeface="Calibri"/>
              <a:ea typeface="Calibri"/>
              <a:cs typeface="Calibri"/>
              <a:sym typeface="Calibri"/>
            </a:endParaRPr>
          </a:p>
          <a:p>
            <a:pPr indent="-228600" lvl="0" marL="22860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Web application for municipality workers that scores recycling on a neighborhood basis and displays the data. Videos are captured from the bin of recycling trucks and ran through a waste classifier to determine whether the recycling is contaminated. </a:t>
            </a:r>
            <a:endParaRPr>
              <a:solidFill>
                <a:schemeClr val="dk1"/>
              </a:solidFill>
              <a:latin typeface="Calibri"/>
              <a:ea typeface="Calibri"/>
              <a:cs typeface="Calibri"/>
              <a:sym typeface="Calibri"/>
            </a:endParaRPr>
          </a:p>
          <a:p>
            <a:pPr indent="0" lvl="0" marL="0" rtl="0" algn="l">
              <a:lnSpc>
                <a:spcPct val="90000"/>
              </a:lnSpc>
              <a:spcBef>
                <a:spcPts val="500"/>
              </a:spcBef>
              <a:spcAft>
                <a:spcPts val="0"/>
              </a:spcAft>
              <a:buNone/>
            </a:pPr>
            <a:r>
              <a:t/>
            </a:r>
            <a:endParaRPr>
              <a:solidFill>
                <a:schemeClr val="dk1"/>
              </a:solidFill>
              <a:latin typeface="Calibri"/>
              <a:ea typeface="Calibri"/>
              <a:cs typeface="Calibri"/>
              <a:sym typeface="Calibri"/>
            </a:endParaRPr>
          </a:p>
        </p:txBody>
      </p:sp>
      <p:pic>
        <p:nvPicPr>
          <p:cNvPr id="85" name="Google Shape;85;p2"/>
          <p:cNvPicPr preferRelativeResize="0"/>
          <p:nvPr/>
        </p:nvPicPr>
        <p:blipFill rotWithShape="1">
          <a:blip r:embed="rId3">
            <a:alphaModFix/>
          </a:blip>
          <a:srcRect b="0" l="0" r="0" t="0"/>
          <a:stretch/>
        </p:blipFill>
        <p:spPr>
          <a:xfrm>
            <a:off x="7214225" y="1537487"/>
            <a:ext cx="4330800" cy="237524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gc083bf554d_0_1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Scrum Dates</a:t>
            </a:r>
            <a:endParaRPr/>
          </a:p>
        </p:txBody>
      </p:sp>
      <p:sp>
        <p:nvSpPr>
          <p:cNvPr id="91" name="Google Shape;91;gc083bf554d_0_10"/>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2800">
                <a:solidFill>
                  <a:schemeClr val="dk1"/>
                </a:solidFill>
                <a:latin typeface="Calibri"/>
                <a:ea typeface="Calibri"/>
                <a:cs typeface="Calibri"/>
                <a:sym typeface="Calibri"/>
              </a:rPr>
              <a:t>Feb 5, 2021 - Feb 25, 2021</a:t>
            </a:r>
            <a:endParaRPr sz="28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c083bf554d_1_0"/>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Status Description</a:t>
            </a:r>
            <a:endParaRPr/>
          </a:p>
        </p:txBody>
      </p:sp>
      <p:sp>
        <p:nvSpPr>
          <p:cNvPr id="97" name="Google Shape;97;gc083bf554d_1_0"/>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solidFill>
                  <a:schemeClr val="dk1"/>
                </a:solidFill>
                <a:latin typeface="Calibri"/>
                <a:ea typeface="Calibri"/>
                <a:cs typeface="Calibri"/>
                <a:sym typeface="Calibri"/>
              </a:rPr>
              <a:t>API -</a:t>
            </a:r>
            <a:r>
              <a:rPr lang="en-US">
                <a:solidFill>
                  <a:srgbClr val="3EC73E"/>
                </a:solidFill>
                <a:latin typeface="Calibri"/>
                <a:ea typeface="Calibri"/>
                <a:cs typeface="Calibri"/>
                <a:sym typeface="Calibri"/>
              </a:rPr>
              <a:t> Green</a:t>
            </a:r>
            <a:endParaRPr>
              <a:solidFill>
                <a:srgbClr val="3EC73E"/>
              </a:solidFill>
              <a:latin typeface="Calibri"/>
              <a:ea typeface="Calibri"/>
              <a:cs typeface="Calibri"/>
              <a:sym typeface="Calibri"/>
            </a:endParaRPr>
          </a:p>
          <a:p>
            <a:pPr indent="0" lvl="0" marL="0" rtl="0" algn="l">
              <a:spcBef>
                <a:spcPts val="1000"/>
              </a:spcBef>
              <a:spcAft>
                <a:spcPts val="0"/>
              </a:spcAft>
              <a:buNone/>
            </a:pPr>
            <a:r>
              <a:rPr lang="en-US">
                <a:solidFill>
                  <a:schemeClr val="dk1"/>
                </a:solidFill>
                <a:latin typeface="Calibri"/>
                <a:ea typeface="Calibri"/>
                <a:cs typeface="Calibri"/>
                <a:sym typeface="Calibri"/>
              </a:rPr>
              <a:t>Testing -</a:t>
            </a:r>
            <a:r>
              <a:rPr lang="en-US">
                <a:solidFill>
                  <a:srgbClr val="3EC73E"/>
                </a:solidFill>
                <a:latin typeface="Calibri"/>
                <a:ea typeface="Calibri"/>
                <a:cs typeface="Calibri"/>
                <a:sym typeface="Calibri"/>
              </a:rPr>
              <a:t> Green</a:t>
            </a:r>
            <a:endParaRPr>
              <a:solidFill>
                <a:srgbClr val="3EC73E"/>
              </a:solidFill>
              <a:latin typeface="Calibri"/>
              <a:ea typeface="Calibri"/>
              <a:cs typeface="Calibri"/>
              <a:sym typeface="Calibri"/>
            </a:endParaRPr>
          </a:p>
          <a:p>
            <a:pPr indent="0" lvl="0" marL="0" rtl="0" algn="l">
              <a:spcBef>
                <a:spcPts val="1000"/>
              </a:spcBef>
              <a:spcAft>
                <a:spcPts val="0"/>
              </a:spcAft>
              <a:buNone/>
            </a:pPr>
            <a:r>
              <a:rPr lang="en-US">
                <a:solidFill>
                  <a:schemeClr val="dk1"/>
                </a:solidFill>
                <a:latin typeface="Calibri"/>
                <a:ea typeface="Calibri"/>
                <a:cs typeface="Calibri"/>
                <a:sym typeface="Calibri"/>
              </a:rPr>
              <a:t>Front end -</a:t>
            </a:r>
            <a:r>
              <a:rPr lang="en-US">
                <a:solidFill>
                  <a:srgbClr val="3EC73E"/>
                </a:solidFill>
                <a:latin typeface="Calibri"/>
                <a:ea typeface="Calibri"/>
                <a:cs typeface="Calibri"/>
                <a:sym typeface="Calibri"/>
              </a:rPr>
              <a:t> Green</a:t>
            </a:r>
            <a:endParaRPr>
              <a:solidFill>
                <a:srgbClr val="3EC73E"/>
              </a:solidFill>
              <a:latin typeface="Calibri"/>
              <a:ea typeface="Calibri"/>
              <a:cs typeface="Calibri"/>
              <a:sym typeface="Calibri"/>
            </a:endParaRPr>
          </a:p>
          <a:p>
            <a:pPr indent="0" lvl="0" marL="0" rtl="0" algn="l">
              <a:spcBef>
                <a:spcPts val="1000"/>
              </a:spcBef>
              <a:spcAft>
                <a:spcPts val="0"/>
              </a:spcAft>
              <a:buNone/>
            </a:pPr>
            <a:r>
              <a:rPr lang="en-US">
                <a:solidFill>
                  <a:schemeClr val="dk1"/>
                </a:solidFill>
                <a:latin typeface="Calibri"/>
                <a:ea typeface="Calibri"/>
                <a:cs typeface="Calibri"/>
                <a:sym typeface="Calibri"/>
              </a:rPr>
              <a:t>Machine Learning - </a:t>
            </a:r>
            <a:r>
              <a:rPr lang="en-US">
                <a:solidFill>
                  <a:srgbClr val="FFFF00"/>
                </a:solidFill>
                <a:latin typeface="Calibri"/>
                <a:ea typeface="Calibri"/>
                <a:cs typeface="Calibri"/>
                <a:sym typeface="Calibri"/>
              </a:rPr>
              <a:t>Yellow</a:t>
            </a:r>
            <a:endParaRPr>
              <a:solidFill>
                <a:srgbClr val="FFFF00"/>
              </a:solidFill>
              <a:latin typeface="Calibri"/>
              <a:ea typeface="Calibri"/>
              <a:cs typeface="Calibri"/>
              <a:sym typeface="Calibri"/>
            </a:endParaRPr>
          </a:p>
          <a:p>
            <a:pPr indent="0" lvl="0" marL="0" rtl="0" algn="l">
              <a:spcBef>
                <a:spcPts val="1000"/>
              </a:spcBef>
              <a:spcAft>
                <a:spcPts val="0"/>
              </a:spcAft>
              <a:buNone/>
            </a:pPr>
            <a:r>
              <a:rPr lang="en-US">
                <a:solidFill>
                  <a:schemeClr val="dk1"/>
                </a:solidFill>
                <a:latin typeface="Calibri"/>
                <a:ea typeface="Calibri"/>
                <a:cs typeface="Calibri"/>
                <a:sym typeface="Calibri"/>
              </a:rPr>
              <a:t>Image Pipeline - </a:t>
            </a:r>
            <a:r>
              <a:rPr lang="en-US">
                <a:solidFill>
                  <a:schemeClr val="accent4"/>
                </a:solidFill>
                <a:latin typeface="Calibri"/>
                <a:ea typeface="Calibri"/>
                <a:cs typeface="Calibri"/>
                <a:sym typeface="Calibri"/>
              </a:rPr>
              <a:t>Green</a:t>
            </a:r>
            <a:endParaRPr>
              <a:solidFill>
                <a:schemeClr val="dk1"/>
              </a:solidFill>
              <a:latin typeface="Calibri"/>
              <a:ea typeface="Calibri"/>
              <a:cs typeface="Calibri"/>
              <a:sym typeface="Calibri"/>
            </a:endParaRPr>
          </a:p>
          <a:p>
            <a:pPr indent="0" lvl="0" marL="0" rtl="0" algn="l">
              <a:spcBef>
                <a:spcPts val="1000"/>
              </a:spcBef>
              <a:spcAft>
                <a:spcPts val="0"/>
              </a:spcAft>
              <a:buNone/>
            </a:pPr>
            <a:r>
              <a:t/>
            </a:r>
            <a:endParaRPr>
              <a:solidFill>
                <a:schemeClr val="dk1"/>
              </a:solidFill>
              <a:latin typeface="Calibri"/>
              <a:ea typeface="Calibri"/>
              <a:cs typeface="Calibri"/>
              <a:sym typeface="Calibri"/>
            </a:endParaRPr>
          </a:p>
          <a:p>
            <a:pPr indent="0" lvl="0" marL="0" rtl="0" algn="l">
              <a:spcBef>
                <a:spcPts val="1000"/>
              </a:spcBef>
              <a:spcAft>
                <a:spcPts val="0"/>
              </a:spcAft>
              <a:buNone/>
            </a:pPr>
            <a:r>
              <a:rPr lang="en-US" sz="3000">
                <a:solidFill>
                  <a:schemeClr val="dk1"/>
                </a:solidFill>
                <a:latin typeface="Calibri"/>
                <a:ea typeface="Calibri"/>
                <a:cs typeface="Calibri"/>
                <a:sym typeface="Calibri"/>
              </a:rPr>
              <a:t>Overall - </a:t>
            </a:r>
            <a:r>
              <a:rPr lang="en-US" sz="3000">
                <a:solidFill>
                  <a:srgbClr val="3EC73E"/>
                </a:solidFill>
                <a:latin typeface="Calibri"/>
                <a:ea typeface="Calibri"/>
                <a:cs typeface="Calibri"/>
                <a:sym typeface="Calibri"/>
              </a:rPr>
              <a:t>Green</a:t>
            </a:r>
            <a:endParaRPr sz="3000">
              <a:solidFill>
                <a:srgbClr val="3EC73E"/>
              </a:solidFill>
              <a:latin typeface="Calibri"/>
              <a:ea typeface="Calibri"/>
              <a:cs typeface="Calibri"/>
              <a:sym typeface="Calibri"/>
            </a:endParaRPr>
          </a:p>
        </p:txBody>
      </p:sp>
      <p:pic>
        <p:nvPicPr>
          <p:cNvPr id="98" name="Google Shape;98;gc083bf554d_1_0"/>
          <p:cNvPicPr preferRelativeResize="0"/>
          <p:nvPr/>
        </p:nvPicPr>
        <p:blipFill>
          <a:blip r:embed="rId3">
            <a:alphaModFix/>
          </a:blip>
          <a:stretch>
            <a:fillRect/>
          </a:stretch>
        </p:blipFill>
        <p:spPr>
          <a:xfrm>
            <a:off x="6498175" y="1321200"/>
            <a:ext cx="4855625" cy="4855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gc083bf554d_1_6"/>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Team Member Contribution</a:t>
            </a:r>
            <a:endParaRPr/>
          </a:p>
        </p:txBody>
      </p:sp>
      <p:sp>
        <p:nvSpPr>
          <p:cNvPr id="104" name="Google Shape;104;gc083bf554d_1_6"/>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solidFill>
                  <a:schemeClr val="dk1"/>
                </a:solidFill>
                <a:latin typeface="Calibri"/>
                <a:ea typeface="Calibri"/>
                <a:cs typeface="Calibri"/>
                <a:sym typeface="Calibri"/>
              </a:rPr>
              <a:t>Avery</a:t>
            </a:r>
            <a:endParaRPr>
              <a:solidFill>
                <a:schemeClr val="dk1"/>
              </a:solidFill>
              <a:latin typeface="Calibri"/>
              <a:ea typeface="Calibri"/>
              <a:cs typeface="Calibri"/>
              <a:sym typeface="Calibri"/>
            </a:endParaRPr>
          </a:p>
          <a:p>
            <a:pPr indent="-342900" lvl="0" marL="457200" rtl="0" algn="l">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API Fixes</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Front end migration</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Integration tools research</a:t>
            </a:r>
            <a:endParaRPr>
              <a:solidFill>
                <a:schemeClr val="dk1"/>
              </a:solidFill>
              <a:latin typeface="Calibri"/>
              <a:ea typeface="Calibri"/>
              <a:cs typeface="Calibri"/>
              <a:sym typeface="Calibri"/>
            </a:endParaRPr>
          </a:p>
          <a:p>
            <a:pPr indent="0" lvl="0" marL="0" rtl="0" algn="l">
              <a:spcBef>
                <a:spcPts val="1000"/>
              </a:spcBef>
              <a:spcAft>
                <a:spcPts val="0"/>
              </a:spcAft>
              <a:buNone/>
            </a:pPr>
            <a:r>
              <a:rPr lang="en-US">
                <a:solidFill>
                  <a:schemeClr val="dk1"/>
                </a:solidFill>
                <a:latin typeface="Calibri"/>
                <a:ea typeface="Calibri"/>
                <a:cs typeface="Calibri"/>
                <a:sym typeface="Calibri"/>
              </a:rPr>
              <a:t>Ray</a:t>
            </a:r>
            <a:endParaRPr>
              <a:solidFill>
                <a:schemeClr val="dk1"/>
              </a:solidFill>
              <a:latin typeface="Calibri"/>
              <a:ea typeface="Calibri"/>
              <a:cs typeface="Calibri"/>
              <a:sym typeface="Calibri"/>
            </a:endParaRPr>
          </a:p>
          <a:p>
            <a:pPr indent="-342900" lvl="0" marL="457200" rtl="0" algn="l">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API Refactoring</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Front end graph pages</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Integration tools research</a:t>
            </a:r>
            <a:endParaRPr>
              <a:solidFill>
                <a:schemeClr val="dk1"/>
              </a:solidFill>
              <a:latin typeface="Calibri"/>
              <a:ea typeface="Calibri"/>
              <a:cs typeface="Calibri"/>
              <a:sym typeface="Calibri"/>
            </a:endParaRPr>
          </a:p>
          <a:p>
            <a:pPr indent="0" lvl="0" marL="0" rtl="0" algn="l">
              <a:spcBef>
                <a:spcPts val="1000"/>
              </a:spcBef>
              <a:spcAft>
                <a:spcPts val="0"/>
              </a:spcAft>
              <a:buNone/>
            </a:pPr>
            <a:r>
              <a:rPr lang="en-US">
                <a:solidFill>
                  <a:schemeClr val="dk1"/>
                </a:solidFill>
                <a:latin typeface="Calibri"/>
                <a:ea typeface="Calibri"/>
                <a:cs typeface="Calibri"/>
                <a:sym typeface="Calibri"/>
              </a:rPr>
              <a:t>Noah</a:t>
            </a:r>
            <a:endParaRPr>
              <a:solidFill>
                <a:schemeClr val="dk1"/>
              </a:solidFill>
              <a:latin typeface="Calibri"/>
              <a:ea typeface="Calibri"/>
              <a:cs typeface="Calibri"/>
              <a:sym typeface="Calibri"/>
            </a:endParaRPr>
          </a:p>
          <a:p>
            <a:pPr indent="-342900" lvl="0" marL="457200" rtl="0" algn="l">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Completed bin detection process</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Setup GPS &amp; cellular internet for onboard computer</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Integration tools research</a:t>
            </a:r>
            <a:endParaRPr>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c083bf554d_1_11"/>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Project Issues and Changes</a:t>
            </a:r>
            <a:endParaRPr/>
          </a:p>
        </p:txBody>
      </p:sp>
      <p:sp>
        <p:nvSpPr>
          <p:cNvPr id="110" name="Google Shape;110;gc083bf554d_1_11"/>
          <p:cNvSpPr txBox="1"/>
          <p:nvPr>
            <p:ph idx="1" type="body"/>
          </p:nvPr>
        </p:nvSpPr>
        <p:spPr>
          <a:xfrm>
            <a:off x="838200" y="1793875"/>
            <a:ext cx="10515600" cy="4351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Small changes to our front-end design, will be elaborated on in future scrums</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Contaminant classifier quality and completeness</a:t>
            </a:r>
            <a:endParaRPr>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c083bf554d_1_16"/>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Project Demo</a:t>
            </a:r>
            <a:endParaRPr/>
          </a:p>
        </p:txBody>
      </p:sp>
      <p:sp>
        <p:nvSpPr>
          <p:cNvPr id="116" name="Google Shape;116;gc083bf554d_1_16"/>
          <p:cNvSpPr txBox="1"/>
          <p:nvPr>
            <p:ph type="title"/>
          </p:nvPr>
        </p:nvSpPr>
        <p:spPr>
          <a:xfrm>
            <a:off x="838200" y="2766150"/>
            <a:ext cx="10515600" cy="1325700"/>
          </a:xfrm>
          <a:prstGeom prst="rect">
            <a:avLst/>
          </a:prstGeom>
          <a:noFill/>
          <a:ln>
            <a:noFill/>
          </a:ln>
        </p:spPr>
        <p:txBody>
          <a:bodyPr anchorCtr="0" anchor="ctr" bIns="45700" lIns="91425" spcFirstLastPara="1" rIns="91425" wrap="square" tIns="45700">
            <a:noAutofit/>
          </a:bodyPr>
          <a:lstStyle/>
          <a:p>
            <a:pPr indent="0" lvl="0" marL="0" rtl="0" algn="ctr">
              <a:spcBef>
                <a:spcPts val="1000"/>
              </a:spcBef>
              <a:spcAft>
                <a:spcPts val="0"/>
              </a:spcAft>
              <a:buNone/>
            </a:pPr>
            <a:r>
              <a:rPr lang="en-US">
                <a:latin typeface="Calibri"/>
                <a:ea typeface="Calibri"/>
                <a:cs typeface="Calibri"/>
                <a:sym typeface="Calibri"/>
              </a:rPr>
              <a:t>API &amp; Testing | Front-end</a:t>
            </a:r>
            <a:endParaRPr>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3EC73E"/>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2018-01-12T17:42:16Z</dcterms:created>
  <dc:creator>Tim Maciag</dc:creator>
</cp:coreProperties>
</file>

<file path=docProps/custom.xml><?xml version="1.0" encoding="utf-8"?>
<Properties xmlns="http://schemas.openxmlformats.org/officeDocument/2006/custom-properties" xmlns:vt="http://schemas.openxmlformats.org/officeDocument/2006/docPropsVTypes"/>
</file>